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5"/>
  </p:notes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289" r:id="rId19"/>
    <p:sldId id="290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00" r:id="rId31"/>
    <p:sldId id="301" r:id="rId32"/>
    <p:sldId id="302" r:id="rId33"/>
    <p:sldId id="303" r:id="rId34"/>
    <p:sldId id="285" r:id="rId35"/>
    <p:sldId id="258" r:id="rId36"/>
    <p:sldId id="259" r:id="rId37"/>
    <p:sldId id="260" r:id="rId38"/>
    <p:sldId id="264" r:id="rId39"/>
    <p:sldId id="266" r:id="rId40"/>
    <p:sldId id="263" r:id="rId41"/>
    <p:sldId id="337" r:id="rId42"/>
    <p:sldId id="338" r:id="rId43"/>
    <p:sldId id="33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0468" autoAdjust="0"/>
  </p:normalViewPr>
  <p:slideViewPr>
    <p:cSldViewPr>
      <p:cViewPr>
        <p:scale>
          <a:sx n="73" d="100"/>
          <a:sy n="73" d="100"/>
        </p:scale>
        <p:origin x="-129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F4911-8A9D-4C44-A8A6-26B9A0A0046C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D084A-14DE-4D9F-9F4F-8611F6460D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06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If we want to view the images on a computer screen, we really</a:t>
            </a:r>
            <a:r>
              <a:rPr lang="en-US" baseline="0" dirty="0" smtClean="0"/>
              <a:t> need a special viewer for a number of reasons that Michael mentioned in the beginning of the talk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 The resolution of the images is much higher than the screen</a:t>
            </a:r>
          </a:p>
          <a:p>
            <a:pPr lvl="1">
              <a:buFont typeface="Arial" charset="0"/>
              <a:buChar char="•"/>
            </a:pPr>
            <a:r>
              <a:rPr lang="en-US" baseline="0" dirty="0" smtClean="0"/>
              <a:t> Also, t</a:t>
            </a:r>
            <a:r>
              <a:rPr lang="en-US" dirty="0" smtClean="0"/>
              <a:t>he dynamic</a:t>
            </a:r>
            <a:r>
              <a:rPr lang="en-US" baseline="0" dirty="0" smtClean="0"/>
              <a:t> range has double the bit depth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 Finally</a:t>
            </a:r>
            <a:r>
              <a:rPr lang="en-US" baseline="0" dirty="0" smtClean="0"/>
              <a:t>, t</a:t>
            </a:r>
            <a:r>
              <a:rPr lang="en-US" dirty="0" smtClean="0"/>
              <a:t>he FOV</a:t>
            </a:r>
            <a:r>
              <a:rPr lang="en-US" baseline="0" dirty="0" smtClean="0"/>
              <a:t> of the images is usually much wider than the FOV that your monitor subtends when you sit in front of it.</a:t>
            </a:r>
          </a:p>
          <a:p>
            <a:pPr lvl="0">
              <a:buFont typeface="Arial" charset="0"/>
              <a:buChar char="•"/>
            </a:pPr>
            <a:r>
              <a:rPr lang="en-US" baseline="0" dirty="0" smtClean="0"/>
              <a:t> As I will show, all these issues can be alleviated with an interactive viewer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D084A-14DE-4D9F-9F4F-8611F6460D6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D084A-14DE-4D9F-9F4F-8611F6460D63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5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1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2" y="1826710"/>
            <a:ext cx="1492499" cy="44844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10"/>
            <a:ext cx="5241476" cy="44844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645433"/>
            <a:ext cx="8520600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7999" y="6251677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645400"/>
            <a:ext cx="3999900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645400"/>
            <a:ext cx="3999900" cy="44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6251677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AA8340E-1EBD-437F-9A28-E0F33D8EC0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8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7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2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7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3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10"/>
            <a:ext cx="4207848" cy="4476615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6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7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4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7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90" y="855957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hyperlink" Target="http://gc.cs.cmu.edu/gigapan/BMan2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video" Target="file:///D:\Papers\BIGpicture\Talk\Squamish.wmv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video" Target="file:///D:\Papers\BIGpicture\Talk\Squamish.wmv" TargetMode="Externa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file:///C:\t-jkopf\big_viewer_presentation\go.bat" TargetMode="Externa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hyperlink" Target="HDView%20Demos.htm" TargetMode="External"/><Relationship Id="rId7" Type="http://schemas.openxmlformats.org/officeDocument/2006/relationships/image" Target="../media/image7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Relationship Id="rId9" Type="http://schemas.openxmlformats.org/officeDocument/2006/relationships/image" Target="../media/image72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%22C:/Program%20Files/Mozilla%20Firefox/firefox.exe%22%20http:/research.microsoft.com/ivm/hdview/hdgigapixel.htm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4.jpeg"/><Relationship Id="rId4" Type="http://schemas.openxmlformats.org/officeDocument/2006/relationships/image" Target="../media/image6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-24606" y="2133600"/>
            <a:ext cx="9144000" cy="93345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High Definition Image </a:t>
            </a:r>
            <a:r>
              <a:rPr lang="en-US" sz="2800" b="1" dirty="0" smtClean="0"/>
              <a:t>Capture </a:t>
            </a:r>
            <a:r>
              <a:rPr lang="en-US" sz="2800" b="1" dirty="0"/>
              <a:t>and </a:t>
            </a:r>
            <a:r>
              <a:rPr lang="en-US" sz="2800" b="1" dirty="0" smtClean="0"/>
              <a:t>Viewing with Gigapixel 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" y="4572000"/>
            <a:ext cx="1752600" cy="1371600"/>
          </a:xfrm>
        </p:spPr>
        <p:txBody>
          <a:bodyPr/>
          <a:lstStyle/>
          <a:p>
            <a:pPr marL="0" indent="0">
              <a:lnSpc>
                <a:spcPct val="80000"/>
              </a:lnSpc>
              <a:buFontTx/>
              <a:buNone/>
            </a:pPr>
            <a:r>
              <a:rPr lang="en-US" sz="2000" dirty="0" smtClean="0"/>
              <a:t>By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400" dirty="0" smtClean="0"/>
              <a:t>Johannes </a:t>
            </a:r>
            <a:r>
              <a:rPr lang="en-US" sz="1400" dirty="0"/>
              <a:t>Kopf </a:t>
            </a:r>
            <a:r>
              <a:rPr lang="en-US" sz="1400" baseline="30000" dirty="0"/>
              <a:t>1,2</a:t>
            </a:r>
            <a:r>
              <a:rPr lang="en-US" sz="1400" dirty="0"/>
              <a:t> 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400" dirty="0"/>
              <a:t>Matt </a:t>
            </a:r>
            <a:r>
              <a:rPr lang="en-US" sz="1400" dirty="0" err="1"/>
              <a:t>Uyttendaele</a:t>
            </a:r>
            <a:r>
              <a:rPr lang="en-US" sz="1400" dirty="0"/>
              <a:t> </a:t>
            </a:r>
            <a:r>
              <a:rPr lang="en-US" sz="1400" baseline="30000" dirty="0"/>
              <a:t>1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400" dirty="0"/>
              <a:t>Oliver </a:t>
            </a:r>
            <a:r>
              <a:rPr lang="en-US" sz="1400" dirty="0" err="1"/>
              <a:t>Deussen</a:t>
            </a:r>
            <a:r>
              <a:rPr lang="en-US" sz="1400" dirty="0"/>
              <a:t> </a:t>
            </a:r>
            <a:r>
              <a:rPr lang="en-US" sz="1400" baseline="30000" dirty="0"/>
              <a:t>2</a:t>
            </a:r>
          </a:p>
          <a:p>
            <a:pPr marL="0" indent="0">
              <a:lnSpc>
                <a:spcPct val="80000"/>
              </a:lnSpc>
              <a:buFontTx/>
              <a:buNone/>
            </a:pPr>
            <a:r>
              <a:rPr lang="en-US" sz="1400" dirty="0"/>
              <a:t>Michael Cohen </a:t>
            </a:r>
            <a:r>
              <a:rPr lang="en-US" sz="1400" baseline="30000" dirty="0"/>
              <a:t>1</a:t>
            </a:r>
          </a:p>
          <a:p>
            <a:pPr marL="0" indent="0" algn="ctr">
              <a:lnSpc>
                <a:spcPct val="80000"/>
              </a:lnSpc>
              <a:buFontTx/>
              <a:buNone/>
            </a:pPr>
            <a:endParaRPr lang="en-US" sz="2000" dirty="0"/>
          </a:p>
          <a:p>
            <a:pPr marL="0" indent="0" algn="ctr">
              <a:lnSpc>
                <a:spcPct val="80000"/>
              </a:lnSpc>
              <a:buFontTx/>
              <a:buNone/>
            </a:pPr>
            <a:endParaRPr lang="en-US" sz="2000" dirty="0"/>
          </a:p>
        </p:txBody>
      </p:sp>
      <p:pic>
        <p:nvPicPr>
          <p:cNvPr id="12292" name="Picture 4" descr="teaser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5" y="304800"/>
            <a:ext cx="8631238" cy="176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200400" y="3352800"/>
            <a:ext cx="19812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FontTx/>
              <a:buNone/>
            </a:pPr>
            <a:r>
              <a:rPr lang="en-US" dirty="0" smtClean="0"/>
              <a:t>Presented By</a:t>
            </a:r>
          </a:p>
          <a:p>
            <a:pPr marL="0" indent="0" algn="ctr">
              <a:lnSpc>
                <a:spcPct val="80000"/>
              </a:lnSpc>
              <a:buFontTx/>
              <a:buNone/>
            </a:pPr>
            <a:r>
              <a:rPr lang="en-US" sz="1400" dirty="0" err="1" smtClean="0"/>
              <a:t>Okeke</a:t>
            </a:r>
            <a:r>
              <a:rPr lang="en-US" sz="1400" dirty="0" smtClean="0"/>
              <a:t> Stephen</a:t>
            </a:r>
            <a:endParaRPr lang="en-US" sz="1400" baseline="30000" dirty="0" smtClean="0"/>
          </a:p>
          <a:p>
            <a:pPr marL="0" indent="0" algn="ctr"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 marL="0" indent="0" algn="ctr"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705601" y="4800600"/>
            <a:ext cx="2157412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dirty="0" smtClean="0"/>
              <a:t>Supervisor 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1400" dirty="0" smtClean="0"/>
              <a:t>Prof Lee </a:t>
            </a:r>
            <a:r>
              <a:rPr lang="en-US" sz="1400" dirty="0" err="1"/>
              <a:t>Byung</a:t>
            </a:r>
            <a:r>
              <a:rPr lang="en-US" sz="1400" dirty="0"/>
              <a:t> </a:t>
            </a:r>
            <a:r>
              <a:rPr lang="en-US" sz="1400" dirty="0" smtClean="0"/>
              <a:t>Gook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482600" y="2657475"/>
            <a:ext cx="8229600" cy="39751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Gigapixel Image == Slice of </a:t>
            </a:r>
            <a:r>
              <a:rPr lang="en-US" dirty="0" err="1"/>
              <a:t>Lightfield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sz="2400" dirty="0"/>
              <a:t>Dense sampling in direction (i.e., high res)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Deep bit depth in radiance (i.e., HDR)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Single point in space and time (i.e., an image)</a:t>
            </a:r>
          </a:p>
          <a:p>
            <a:pPr>
              <a:lnSpc>
                <a:spcPct val="90000"/>
              </a:lnSpc>
            </a:pPr>
            <a:r>
              <a:rPr lang="en-US" dirty="0"/>
              <a:t>Viewer == Camera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point it (i.e., panning)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zoom (i.e., change the focal length of your lens)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change exposure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can’t move it, focus it (yet)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61950" y="4449763"/>
            <a:ext cx="8229600" cy="8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sz="3600">
              <a:solidFill>
                <a:schemeClr val="tx2"/>
              </a:solidFill>
            </a:endParaRPr>
          </a:p>
        </p:txBody>
      </p:sp>
      <p:pic>
        <p:nvPicPr>
          <p:cNvPr id="21508" name="Picture 4" descr="tease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2725" y="1087438"/>
            <a:ext cx="606425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2"/>
          <p:cNvSpPr>
            <a:spLocks noChangeArrowheads="1"/>
          </p:cNvSpPr>
          <p:nvPr/>
        </p:nvSpPr>
        <p:spPr bwMode="auto">
          <a:xfrm>
            <a:off x="457200" y="381000"/>
            <a:ext cx="82296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Browser is a Camera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1544717"/>
            <a:ext cx="7315200" cy="1154097"/>
          </a:xfrm>
        </p:spPr>
        <p:txBody>
          <a:bodyPr/>
          <a:lstStyle/>
          <a:p>
            <a:r>
              <a:rPr lang="en-US"/>
              <a:t>BIG</a:t>
            </a:r>
          </a:p>
        </p:txBody>
      </p:sp>
      <p:pic>
        <p:nvPicPr>
          <p:cNvPr id="22531" name="Picture 6" descr="StJam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1690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 Box 7"/>
          <p:cNvSpPr txBox="1">
            <a:spLocks noChangeArrowheads="1"/>
          </p:cNvSpPr>
          <p:nvPr/>
        </p:nvSpPr>
        <p:spPr bwMode="auto">
          <a:xfrm>
            <a:off x="2362200" y="4724400"/>
            <a:ext cx="4451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/>
              <a:t>3,600,000,000 Pixels</a:t>
            </a:r>
          </a:p>
        </p:txBody>
      </p:sp>
      <p:sp>
        <p:nvSpPr>
          <p:cNvPr id="22533" name="Text Box 8"/>
          <p:cNvSpPr txBox="1">
            <a:spLocks noChangeArrowheads="1"/>
          </p:cNvSpPr>
          <p:nvPr/>
        </p:nvSpPr>
        <p:spPr bwMode="auto">
          <a:xfrm>
            <a:off x="2133600" y="5410200"/>
            <a:ext cx="4730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Created from about 800 8 MegaPixel Images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3317875" y="3849688"/>
            <a:ext cx="106363" cy="13811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 flipH="1" flipV="1">
            <a:off x="3429000" y="4017963"/>
            <a:ext cx="1841500" cy="14684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4727575" y="5489575"/>
            <a:ext cx="1239838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1" grpId="0" animBg="1"/>
      <p:bldP spid="3082" grpId="0" animBg="1"/>
      <p:bldP spid="308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1544717"/>
            <a:ext cx="7315200" cy="1154097"/>
          </a:xfrm>
        </p:spPr>
        <p:txBody>
          <a:bodyPr/>
          <a:lstStyle/>
          <a:p>
            <a:r>
              <a:rPr lang="en-US"/>
              <a:t>BIG</a:t>
            </a:r>
          </a:p>
        </p:txBody>
      </p:sp>
      <p:pic>
        <p:nvPicPr>
          <p:cNvPr id="23555" name="Picture 5" descr="StJam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821690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6" descr="Sea5"/>
          <p:cNvPicPr>
            <a:picLocks noChangeAspect="1" noChangeArrowheads="1"/>
          </p:cNvPicPr>
          <p:nvPr/>
        </p:nvPicPr>
        <p:blipFill>
          <a:blip r:embed="rId3">
            <a:lum bright="20000" contrast="40000"/>
          </a:blip>
          <a:srcRect/>
          <a:stretch>
            <a:fillRect/>
          </a:stretch>
        </p:blipFill>
        <p:spPr bwMode="auto">
          <a:xfrm>
            <a:off x="2609850" y="3422650"/>
            <a:ext cx="5692775" cy="229235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23557" name="Line 7"/>
          <p:cNvSpPr>
            <a:spLocks noChangeShapeType="1"/>
          </p:cNvSpPr>
          <p:nvPr/>
        </p:nvSpPr>
        <p:spPr bwMode="auto">
          <a:xfrm flipH="1">
            <a:off x="2609850" y="2438400"/>
            <a:ext cx="2038350" cy="98425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8" name="Line 8"/>
          <p:cNvSpPr>
            <a:spLocks noChangeShapeType="1"/>
          </p:cNvSpPr>
          <p:nvPr/>
        </p:nvSpPr>
        <p:spPr bwMode="auto">
          <a:xfrm flipH="1" flipV="1">
            <a:off x="4648200" y="2438399"/>
            <a:ext cx="3654425" cy="914399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rc 8"/>
          <p:cNvSpPr>
            <a:spLocks/>
          </p:cNvSpPr>
          <p:nvPr/>
        </p:nvSpPr>
        <p:spPr bwMode="auto">
          <a:xfrm rot="12051122" flipV="1">
            <a:off x="4211638" y="5529263"/>
            <a:ext cx="830262" cy="487362"/>
          </a:xfrm>
          <a:custGeom>
            <a:avLst/>
            <a:gdLst>
              <a:gd name="T0" fmla="*/ 0 w 36857"/>
              <a:gd name="T1" fmla="*/ 3212370 h 21600"/>
              <a:gd name="T2" fmla="*/ 18702957 w 36857"/>
              <a:gd name="T3" fmla="*/ 10996375 h 21600"/>
              <a:gd name="T4" fmla="*/ 7742113 w 36857"/>
              <a:gd name="T5" fmla="*/ 10996375 h 21600"/>
              <a:gd name="T6" fmla="*/ 0 60000 65536"/>
              <a:gd name="T7" fmla="*/ 0 60000 65536"/>
              <a:gd name="T8" fmla="*/ 0 60000 65536"/>
              <a:gd name="T9" fmla="*/ 0 w 36857"/>
              <a:gd name="T10" fmla="*/ 0 h 21600"/>
              <a:gd name="T11" fmla="*/ 36857 w 3685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857" h="21600" fill="none" extrusionOk="0">
                <a:moveTo>
                  <a:pt x="0" y="6310"/>
                </a:moveTo>
                <a:cubicBezTo>
                  <a:pt x="4049" y="2269"/>
                  <a:pt x="9536" y="-1"/>
                  <a:pt x="15257" y="0"/>
                </a:cubicBezTo>
                <a:cubicBezTo>
                  <a:pt x="27186" y="0"/>
                  <a:pt x="36857" y="9670"/>
                  <a:pt x="36857" y="21600"/>
                </a:cubicBezTo>
              </a:path>
              <a:path w="36857" h="21600" stroke="0" extrusionOk="0">
                <a:moveTo>
                  <a:pt x="0" y="6310"/>
                </a:moveTo>
                <a:cubicBezTo>
                  <a:pt x="4049" y="2269"/>
                  <a:pt x="9536" y="-1"/>
                  <a:pt x="15257" y="0"/>
                </a:cubicBezTo>
                <a:cubicBezTo>
                  <a:pt x="27186" y="0"/>
                  <a:pt x="36857" y="9670"/>
                  <a:pt x="36857" y="21600"/>
                </a:cubicBezTo>
                <a:lnTo>
                  <a:pt x="15257" y="21600"/>
                </a:lnTo>
                <a:close/>
              </a:path>
            </a:pathLst>
          </a:cu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1544717"/>
            <a:ext cx="7315200" cy="1154097"/>
          </a:xfrm>
        </p:spPr>
        <p:txBody>
          <a:bodyPr/>
          <a:lstStyle/>
          <a:p>
            <a:r>
              <a:rPr lang="en-US"/>
              <a:t>Wide</a:t>
            </a:r>
          </a:p>
        </p:txBody>
      </p:sp>
      <p:pic>
        <p:nvPicPr>
          <p:cNvPr id="24580" name="Picture 5" descr="StJam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1690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Freeform 6"/>
          <p:cNvSpPr>
            <a:spLocks/>
          </p:cNvSpPr>
          <p:nvPr/>
        </p:nvSpPr>
        <p:spPr bwMode="auto">
          <a:xfrm>
            <a:off x="438150" y="4389438"/>
            <a:ext cx="8218488" cy="1630362"/>
          </a:xfrm>
          <a:custGeom>
            <a:avLst/>
            <a:gdLst>
              <a:gd name="T0" fmla="*/ 0 w 5177"/>
              <a:gd name="T1" fmla="*/ 0 h 1027"/>
              <a:gd name="T2" fmla="*/ 4133850 w 5177"/>
              <a:gd name="T3" fmla="*/ 1630362 h 1027"/>
              <a:gd name="T4" fmla="*/ 8218488 w 5177"/>
              <a:gd name="T5" fmla="*/ 0 h 1027"/>
              <a:gd name="T6" fmla="*/ 0 60000 65536"/>
              <a:gd name="T7" fmla="*/ 0 60000 65536"/>
              <a:gd name="T8" fmla="*/ 0 60000 65536"/>
              <a:gd name="T9" fmla="*/ 0 w 5177"/>
              <a:gd name="T10" fmla="*/ 0 h 1027"/>
              <a:gd name="T11" fmla="*/ 5177 w 5177"/>
              <a:gd name="T12" fmla="*/ 1027 h 10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177" h="1027">
                <a:moveTo>
                  <a:pt x="0" y="0"/>
                </a:moveTo>
                <a:lnTo>
                  <a:pt x="2604" y="1027"/>
                </a:lnTo>
                <a:lnTo>
                  <a:pt x="5177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3849688" y="5102225"/>
            <a:ext cx="145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150 degrees</a:t>
            </a:r>
          </a:p>
        </p:txBody>
      </p:sp>
      <p:sp>
        <p:nvSpPr>
          <p:cNvPr id="24583" name="Text Box 9"/>
          <p:cNvSpPr txBox="1">
            <a:spLocks noChangeArrowheads="1"/>
          </p:cNvSpPr>
          <p:nvPr/>
        </p:nvSpPr>
        <p:spPr bwMode="auto">
          <a:xfrm>
            <a:off x="1196975" y="6024563"/>
            <a:ext cx="7034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“Normal” perspective projections cause distortions.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5" descr="StJam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5588"/>
            <a:ext cx="8216900" cy="28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1544717"/>
            <a:ext cx="7315200" cy="1154097"/>
          </a:xfrm>
        </p:spPr>
        <p:txBody>
          <a:bodyPr/>
          <a:lstStyle/>
          <a:p>
            <a:r>
              <a:rPr lang="en-US" dirty="0"/>
              <a:t>Deep</a:t>
            </a:r>
          </a:p>
        </p:txBody>
      </p:sp>
      <p:sp>
        <p:nvSpPr>
          <p:cNvPr id="25604" name="Line 9"/>
          <p:cNvSpPr>
            <a:spLocks noChangeShapeType="1"/>
          </p:cNvSpPr>
          <p:nvPr/>
        </p:nvSpPr>
        <p:spPr bwMode="auto">
          <a:xfrm flipH="1" flipV="1">
            <a:off x="1744663" y="2378075"/>
            <a:ext cx="1682750" cy="2681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5" name="Line 7"/>
          <p:cNvSpPr>
            <a:spLocks noChangeShapeType="1"/>
          </p:cNvSpPr>
          <p:nvPr/>
        </p:nvSpPr>
        <p:spPr bwMode="auto">
          <a:xfrm flipH="1" flipV="1">
            <a:off x="1719263" y="2378075"/>
            <a:ext cx="1682750" cy="2681288"/>
          </a:xfrm>
          <a:prstGeom prst="line">
            <a:avLst/>
          </a:prstGeom>
          <a:noFill/>
          <a:ln w="38100">
            <a:solidFill>
              <a:srgbClr val="D0B5E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6" name="Line 10"/>
          <p:cNvSpPr>
            <a:spLocks noChangeShapeType="1"/>
          </p:cNvSpPr>
          <p:nvPr/>
        </p:nvSpPr>
        <p:spPr bwMode="auto">
          <a:xfrm flipV="1">
            <a:off x="5583238" y="4181475"/>
            <a:ext cx="1160462" cy="890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7" name="Line 8"/>
          <p:cNvSpPr>
            <a:spLocks noChangeShapeType="1"/>
          </p:cNvSpPr>
          <p:nvPr/>
        </p:nvSpPr>
        <p:spPr bwMode="auto">
          <a:xfrm flipV="1">
            <a:off x="5557838" y="4181475"/>
            <a:ext cx="1160462" cy="890588"/>
          </a:xfrm>
          <a:prstGeom prst="line">
            <a:avLst/>
          </a:prstGeom>
          <a:noFill/>
          <a:ln w="38100">
            <a:solidFill>
              <a:srgbClr val="D0B5E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08" name="Text Box 13"/>
          <p:cNvSpPr txBox="1">
            <a:spLocks noChangeArrowheads="1"/>
          </p:cNvSpPr>
          <p:nvPr/>
        </p:nvSpPr>
        <p:spPr bwMode="auto">
          <a:xfrm>
            <a:off x="2493963" y="5813425"/>
            <a:ext cx="40195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High Dynamic Range</a:t>
            </a:r>
          </a:p>
        </p:txBody>
      </p:sp>
      <p:sp>
        <p:nvSpPr>
          <p:cNvPr id="25609" name="Text Box 14"/>
          <p:cNvSpPr txBox="1">
            <a:spLocks noChangeArrowheads="1"/>
          </p:cNvSpPr>
          <p:nvPr/>
        </p:nvSpPr>
        <p:spPr bwMode="auto">
          <a:xfrm>
            <a:off x="3171825" y="5111750"/>
            <a:ext cx="2914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100X variation in Radiance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228601"/>
            <a:ext cx="7315200" cy="609599"/>
          </a:xfrm>
        </p:spPr>
        <p:txBody>
          <a:bodyPr>
            <a:normAutofit/>
          </a:bodyPr>
          <a:lstStyle/>
          <a:p>
            <a:r>
              <a:rPr lang="en-US" sz="2800" dirty="0"/>
              <a:t>Related Work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idx="1"/>
          </p:nvPr>
        </p:nvSpPr>
        <p:spPr>
          <a:xfrm>
            <a:off x="0" y="838200"/>
            <a:ext cx="8229600" cy="471011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/>
              <a:t>Lots! 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Panoramic Stitching, High Dynamic Range and Tone Mapping, Perspective and Curved Projections, etc.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Gigapixel Image Capture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Graham Flint (</a:t>
            </a:r>
            <a:r>
              <a:rPr lang="en-US" sz="2000" dirty="0" err="1"/>
              <a:t>Gigapixl</a:t>
            </a:r>
            <a:r>
              <a:rPr lang="en-US" sz="20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 err="1"/>
              <a:t>Gigapan</a:t>
            </a:r>
            <a:r>
              <a:rPr lang="en-US" sz="2000" dirty="0"/>
              <a:t> (@</a:t>
            </a:r>
            <a:r>
              <a:rPr lang="en-US" sz="2000" dirty="0" err="1"/>
              <a:t>cmu</a:t>
            </a:r>
            <a:r>
              <a:rPr lang="en-US" sz="20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Max Lyons</a:t>
            </a:r>
          </a:p>
          <a:p>
            <a:pPr lvl="1">
              <a:lnSpc>
                <a:spcPct val="80000"/>
              </a:lnSpc>
            </a:pPr>
            <a:r>
              <a:rPr lang="en-US" sz="2000" dirty="0" err="1"/>
              <a:t>Haltadefinizione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 err="1"/>
              <a:t>XRez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Bradford </a:t>
            </a:r>
            <a:r>
              <a:rPr lang="en-US" sz="2000" dirty="0" err="1"/>
              <a:t>Bohonus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Viewing</a:t>
            </a:r>
          </a:p>
          <a:p>
            <a:pPr lvl="1">
              <a:lnSpc>
                <a:spcPct val="80000"/>
              </a:lnSpc>
            </a:pPr>
            <a:r>
              <a:rPr lang="en-US" sz="2000" dirty="0" err="1"/>
              <a:t>Quicktime</a:t>
            </a:r>
            <a:r>
              <a:rPr lang="en-US" sz="2000" dirty="0"/>
              <a:t> VR</a:t>
            </a:r>
          </a:p>
          <a:p>
            <a:pPr lvl="1">
              <a:lnSpc>
                <a:spcPct val="80000"/>
              </a:lnSpc>
            </a:pPr>
            <a:r>
              <a:rPr lang="en-US" sz="2000" dirty="0" err="1"/>
              <a:t>Zoomify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Flash Based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353175" y="2284413"/>
            <a:ext cx="2622550" cy="2465387"/>
            <a:chOff x="3750" y="1454"/>
            <a:chExt cx="1518" cy="1490"/>
          </a:xfrm>
        </p:grpSpPr>
        <p:pic>
          <p:nvPicPr>
            <p:cNvPr id="26629" name="Picture 5" descr="GrahamCatherine-new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50" y="1454"/>
              <a:ext cx="1518" cy="1490"/>
            </a:xfrm>
            <a:prstGeom prst="rect">
              <a:avLst/>
            </a:prstGeom>
            <a:noFill/>
          </p:spPr>
        </p:pic>
        <p:sp>
          <p:nvSpPr>
            <p:cNvPr id="26630" name="Text Box 6"/>
            <p:cNvSpPr txBox="1">
              <a:spLocks noChangeArrowheads="1"/>
            </p:cNvSpPr>
            <p:nvPr/>
          </p:nvSpPr>
          <p:spPr bwMode="auto">
            <a:xfrm>
              <a:off x="4045" y="2672"/>
              <a:ext cx="871" cy="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Graham Flint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281363" y="3155950"/>
            <a:ext cx="3290887" cy="2014538"/>
            <a:chOff x="2205" y="2242"/>
            <a:chExt cx="2025" cy="1187"/>
          </a:xfrm>
        </p:grpSpPr>
        <p:pic>
          <p:nvPicPr>
            <p:cNvPr id="26632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05" y="2242"/>
              <a:ext cx="2025" cy="1187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26633" name="Text Box 9"/>
            <p:cNvSpPr txBox="1">
              <a:spLocks noChangeArrowheads="1"/>
            </p:cNvSpPr>
            <p:nvPr/>
          </p:nvSpPr>
          <p:spPr bwMode="auto">
            <a:xfrm>
              <a:off x="2222" y="3161"/>
              <a:ext cx="457" cy="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XRez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4457700" y="5122863"/>
            <a:ext cx="4462463" cy="1560512"/>
            <a:chOff x="2122" y="3037"/>
            <a:chExt cx="3000" cy="1086"/>
          </a:xfrm>
        </p:grpSpPr>
        <p:pic>
          <p:nvPicPr>
            <p:cNvPr id="26635" name="Picture 11" descr="Waffle_preview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22" y="3037"/>
              <a:ext cx="3000" cy="1086"/>
            </a:xfrm>
            <a:prstGeom prst="rect">
              <a:avLst/>
            </a:prstGeom>
            <a:noFill/>
            <a:ln w="57150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26636" name="Text Box 12"/>
            <p:cNvSpPr txBox="1">
              <a:spLocks noChangeArrowheads="1"/>
            </p:cNvSpPr>
            <p:nvPr/>
          </p:nvSpPr>
          <p:spPr bwMode="auto">
            <a:xfrm>
              <a:off x="2153" y="3068"/>
              <a:ext cx="704" cy="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Gigapan</a:t>
              </a:r>
            </a:p>
          </p:txBody>
        </p:sp>
      </p:grpSp>
      <p:pic>
        <p:nvPicPr>
          <p:cNvPr id="26637" name="Picture 13" descr="diabloLake">
            <a:hlinkClick r:id="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3213" y="5751513"/>
            <a:ext cx="4311650" cy="833437"/>
          </a:xfrm>
          <a:prstGeom prst="rect">
            <a:avLst/>
          </a:prstGeom>
          <a:noFill/>
          <a:ln w="5715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441325" y="6284913"/>
            <a:ext cx="1085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Bohonus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229600" cy="655638"/>
          </a:xfrm>
        </p:spPr>
        <p:txBody>
          <a:bodyPr>
            <a:normAutofit/>
          </a:bodyPr>
          <a:lstStyle/>
          <a:p>
            <a:r>
              <a:rPr lang="en-US" sz="2000" b="1" dirty="0"/>
              <a:t>Capturing and Viewing </a:t>
            </a:r>
            <a:r>
              <a:rPr lang="en-US" sz="2000" b="1" dirty="0" smtClean="0"/>
              <a:t>Gigapixel </a:t>
            </a:r>
            <a:r>
              <a:rPr lang="en-US" sz="2000" b="1" dirty="0"/>
              <a:t>Images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85150" cy="4525963"/>
          </a:xfrm>
        </p:spPr>
        <p:txBody>
          <a:bodyPr/>
          <a:lstStyle/>
          <a:p>
            <a:r>
              <a:rPr lang="en-US" sz="2800" dirty="0"/>
              <a:t>Capture: Matt </a:t>
            </a:r>
            <a:r>
              <a:rPr lang="en-US" sz="2800" dirty="0" err="1"/>
              <a:t>Uyttendaele</a:t>
            </a:r>
            <a:endParaRPr lang="en-US" sz="2800" dirty="0"/>
          </a:p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endParaRPr lang="en-US" sz="2800" dirty="0"/>
          </a:p>
          <a:p>
            <a:r>
              <a:rPr lang="en-US" sz="2800" dirty="0"/>
              <a:t>Viewer: Johannes Kopf</a:t>
            </a:r>
          </a:p>
          <a:p>
            <a:pPr>
              <a:buFontTx/>
              <a:buNone/>
            </a:pPr>
            <a:endParaRPr lang="en-US" sz="2800" dirty="0"/>
          </a:p>
          <a:p>
            <a:pPr>
              <a:buFontTx/>
              <a:buNone/>
            </a:pPr>
            <a:endParaRPr lang="en-US" sz="2800" dirty="0"/>
          </a:p>
          <a:p>
            <a:r>
              <a:rPr lang="en-US" sz="2800" dirty="0"/>
              <a:t>HD View: Matt </a:t>
            </a:r>
            <a:r>
              <a:rPr lang="en-US" sz="2800" dirty="0" err="1"/>
              <a:t>Uyttendaele</a:t>
            </a:r>
            <a:endParaRPr lang="en-US" sz="2800" dirty="0"/>
          </a:p>
        </p:txBody>
      </p:sp>
      <p:pic>
        <p:nvPicPr>
          <p:cNvPr id="8" name="Squamish.wmv">
            <a:hlinkClick r:id="" action="ppaction://media"/>
          </p:cNvPr>
          <p:cNvPicPr>
            <a:picLocks noGrp="1" noRot="1" noChangeAspect="1"/>
          </p:cNvPicPr>
          <p:nvPr>
            <p:ph type="media" sz="half" idx="2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181600" y="1447800"/>
            <a:ext cx="2117855" cy="1589087"/>
          </a:xfrm>
          <a:ln>
            <a:solidFill>
              <a:schemeClr val="accent2"/>
            </a:solidFill>
          </a:ln>
        </p:spPr>
      </p:pic>
      <p:pic>
        <p:nvPicPr>
          <p:cNvPr id="27655" name="Picture 7" descr="splash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5105400"/>
            <a:ext cx="2121408" cy="1590228"/>
          </a:xfrm>
          <a:prstGeom prst="rect">
            <a:avLst/>
          </a:prstGeom>
          <a:noFill/>
        </p:spPr>
      </p:pic>
      <p:pic>
        <p:nvPicPr>
          <p:cNvPr id="9" name="Picture 8" descr="gigapixel_viewer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3124200"/>
            <a:ext cx="2121408" cy="1914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1544717"/>
            <a:ext cx="7315200" cy="1154097"/>
          </a:xfrm>
        </p:spPr>
        <p:txBody>
          <a:bodyPr/>
          <a:lstStyle/>
          <a:p>
            <a:pPr eaLnBrk="1" hangingPunct="1"/>
            <a:r>
              <a:rPr lang="en-US" smtClean="0"/>
              <a:t>Capture</a:t>
            </a:r>
          </a:p>
        </p:txBody>
      </p:sp>
      <p:pic>
        <p:nvPicPr>
          <p:cNvPr id="8" name="Squamish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038600" y="3352800"/>
            <a:ext cx="4343400" cy="2895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10244" name="Picture 5" descr="\\mcohen\KerryPark\Pan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1295400"/>
            <a:ext cx="7304088" cy="15970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10245" name="Picture 6" descr="\\mcohen\KerryPark\Rig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2590800"/>
            <a:ext cx="2909888" cy="3657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867569" y="304800"/>
            <a:ext cx="7315200" cy="1154097"/>
          </a:xfrm>
        </p:spPr>
        <p:txBody>
          <a:bodyPr/>
          <a:lstStyle/>
          <a:p>
            <a:pPr eaLnBrk="1" hangingPunct="1"/>
            <a:r>
              <a:rPr lang="en-US" dirty="0" smtClean="0"/>
              <a:t>Capturing Gigapixel Images</a:t>
            </a:r>
          </a:p>
        </p:txBody>
      </p:sp>
      <p:pic>
        <p:nvPicPr>
          <p:cNvPr id="11267" name="Picture 5" descr="Flo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364" y="1752600"/>
            <a:ext cx="8561388" cy="433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7600" y="685800"/>
            <a:ext cx="919163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 Box 16"/>
          <p:cNvSpPr txBox="1">
            <a:spLocks noChangeArrowheads="1"/>
          </p:cNvSpPr>
          <p:nvPr/>
        </p:nvSpPr>
        <p:spPr bwMode="auto">
          <a:xfrm>
            <a:off x="431800" y="1717675"/>
            <a:ext cx="9937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Calibri" pitchFamily="34" charset="0"/>
              </a:rPr>
              <a:t>RAW</a:t>
            </a:r>
          </a:p>
        </p:txBody>
      </p:sp>
      <p:pic>
        <p:nvPicPr>
          <p:cNvPr id="12292" name="Picture 10" descr="step0-ra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4413" y="231775"/>
            <a:ext cx="4321175" cy="639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243138" y="255588"/>
            <a:ext cx="4344987" cy="6402387"/>
            <a:chOff x="1413" y="161"/>
            <a:chExt cx="2737" cy="4033"/>
          </a:xfrm>
        </p:grpSpPr>
        <p:sp>
          <p:nvSpPr>
            <p:cNvPr id="12294" name="Rectangle 17"/>
            <p:cNvSpPr>
              <a:spLocks noChangeArrowheads="1"/>
            </p:cNvSpPr>
            <p:nvPr/>
          </p:nvSpPr>
          <p:spPr bwMode="auto">
            <a:xfrm>
              <a:off x="1420" y="162"/>
              <a:ext cx="2728" cy="4032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2295" name="Line 18"/>
            <p:cNvSpPr>
              <a:spLocks noChangeShapeType="1"/>
            </p:cNvSpPr>
            <p:nvPr/>
          </p:nvSpPr>
          <p:spPr bwMode="auto">
            <a:xfrm>
              <a:off x="2335" y="161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6" name="Line 19"/>
            <p:cNvSpPr>
              <a:spLocks noChangeShapeType="1"/>
            </p:cNvSpPr>
            <p:nvPr/>
          </p:nvSpPr>
          <p:spPr bwMode="auto">
            <a:xfrm>
              <a:off x="3245" y="165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7" name="Line 20"/>
            <p:cNvSpPr>
              <a:spLocks noChangeShapeType="1"/>
            </p:cNvSpPr>
            <p:nvPr/>
          </p:nvSpPr>
          <p:spPr bwMode="auto">
            <a:xfrm>
              <a:off x="1413" y="1505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8" name="Line 21"/>
            <p:cNvSpPr>
              <a:spLocks noChangeShapeType="1"/>
            </p:cNvSpPr>
            <p:nvPr/>
          </p:nvSpPr>
          <p:spPr bwMode="auto">
            <a:xfrm>
              <a:off x="1416" y="2846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splash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6629400" y="6019800"/>
            <a:ext cx="2286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step1-vi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4413" y="227013"/>
            <a:ext cx="4324350" cy="640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 Box 10"/>
          <p:cNvSpPr txBox="1">
            <a:spLocks noChangeArrowheads="1"/>
          </p:cNvSpPr>
          <p:nvPr/>
        </p:nvSpPr>
        <p:spPr bwMode="auto">
          <a:xfrm>
            <a:off x="304800" y="1752600"/>
            <a:ext cx="18065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Calibri" pitchFamily="34" charset="0"/>
              </a:rPr>
              <a:t>DeVignette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243138" y="255588"/>
            <a:ext cx="4344987" cy="6402387"/>
            <a:chOff x="1413" y="161"/>
            <a:chExt cx="2737" cy="4033"/>
          </a:xfrm>
        </p:grpSpPr>
        <p:sp>
          <p:nvSpPr>
            <p:cNvPr id="13317" name="Rectangle 26"/>
            <p:cNvSpPr>
              <a:spLocks noChangeArrowheads="1"/>
            </p:cNvSpPr>
            <p:nvPr/>
          </p:nvSpPr>
          <p:spPr bwMode="auto">
            <a:xfrm>
              <a:off x="1420" y="162"/>
              <a:ext cx="2728" cy="4032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3318" name="Line 27"/>
            <p:cNvSpPr>
              <a:spLocks noChangeShapeType="1"/>
            </p:cNvSpPr>
            <p:nvPr/>
          </p:nvSpPr>
          <p:spPr bwMode="auto">
            <a:xfrm>
              <a:off x="2335" y="161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19" name="Line 28"/>
            <p:cNvSpPr>
              <a:spLocks noChangeShapeType="1"/>
            </p:cNvSpPr>
            <p:nvPr/>
          </p:nvSpPr>
          <p:spPr bwMode="auto">
            <a:xfrm>
              <a:off x="3245" y="165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0" name="Line 29"/>
            <p:cNvSpPr>
              <a:spLocks noChangeShapeType="1"/>
            </p:cNvSpPr>
            <p:nvPr/>
          </p:nvSpPr>
          <p:spPr bwMode="auto">
            <a:xfrm>
              <a:off x="1413" y="1505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1" name="Line 30"/>
            <p:cNvSpPr>
              <a:spLocks noChangeShapeType="1"/>
            </p:cNvSpPr>
            <p:nvPr/>
          </p:nvSpPr>
          <p:spPr bwMode="auto">
            <a:xfrm>
              <a:off x="1416" y="2846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 descr="IMG_6583.JPG"/>
          <p:cNvPicPr>
            <a:picLocks noChangeAspect="1"/>
          </p:cNvPicPr>
          <p:nvPr/>
        </p:nvPicPr>
        <p:blipFill>
          <a:blip r:embed="rId3" cstate="print"/>
          <a:srcRect l="16667" r="8333"/>
          <a:stretch>
            <a:fillRect/>
          </a:stretch>
        </p:blipFill>
        <p:spPr>
          <a:xfrm>
            <a:off x="7010400" y="1371600"/>
            <a:ext cx="1800225" cy="1600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step2-colo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4413" y="227013"/>
            <a:ext cx="4324350" cy="640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 Box 8"/>
          <p:cNvSpPr txBox="1">
            <a:spLocks noChangeArrowheads="1"/>
          </p:cNvSpPr>
          <p:nvPr/>
        </p:nvSpPr>
        <p:spPr bwMode="auto">
          <a:xfrm>
            <a:off x="312738" y="1766888"/>
            <a:ext cx="13239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Calibri" pitchFamily="34" charset="0"/>
              </a:rPr>
              <a:t>White</a:t>
            </a:r>
          </a:p>
          <a:p>
            <a:r>
              <a:rPr lang="en-US" sz="2800">
                <a:latin typeface="Calibri" pitchFamily="34" charset="0"/>
              </a:rPr>
              <a:t>Balance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243138" y="255588"/>
            <a:ext cx="4344987" cy="6402387"/>
            <a:chOff x="1413" y="161"/>
            <a:chExt cx="2737" cy="4033"/>
          </a:xfrm>
        </p:grpSpPr>
        <p:sp>
          <p:nvSpPr>
            <p:cNvPr id="14341" name="Rectangle 24"/>
            <p:cNvSpPr>
              <a:spLocks noChangeArrowheads="1"/>
            </p:cNvSpPr>
            <p:nvPr/>
          </p:nvSpPr>
          <p:spPr bwMode="auto">
            <a:xfrm>
              <a:off x="1420" y="162"/>
              <a:ext cx="2728" cy="4032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4342" name="Line 25"/>
            <p:cNvSpPr>
              <a:spLocks noChangeShapeType="1"/>
            </p:cNvSpPr>
            <p:nvPr/>
          </p:nvSpPr>
          <p:spPr bwMode="auto">
            <a:xfrm>
              <a:off x="2335" y="161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3" name="Line 26"/>
            <p:cNvSpPr>
              <a:spLocks noChangeShapeType="1"/>
            </p:cNvSpPr>
            <p:nvPr/>
          </p:nvSpPr>
          <p:spPr bwMode="auto">
            <a:xfrm>
              <a:off x="3245" y="165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4" name="Line 27"/>
            <p:cNvSpPr>
              <a:spLocks noChangeShapeType="1"/>
            </p:cNvSpPr>
            <p:nvPr/>
          </p:nvSpPr>
          <p:spPr bwMode="auto">
            <a:xfrm>
              <a:off x="1413" y="1505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45" name="Line 28"/>
            <p:cNvSpPr>
              <a:spLocks noChangeShapeType="1"/>
            </p:cNvSpPr>
            <p:nvPr/>
          </p:nvSpPr>
          <p:spPr bwMode="auto">
            <a:xfrm>
              <a:off x="1416" y="2846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 descr="ichicro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343400"/>
            <a:ext cx="1960721" cy="1752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3" descr="step3-nor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4413" y="227013"/>
            <a:ext cx="4324350" cy="640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ext Box 19"/>
          <p:cNvSpPr txBox="1">
            <a:spLocks noChangeArrowheads="1"/>
          </p:cNvSpPr>
          <p:nvPr/>
        </p:nvSpPr>
        <p:spPr bwMode="auto">
          <a:xfrm>
            <a:off x="312738" y="1766888"/>
            <a:ext cx="152163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Exposure</a:t>
            </a:r>
          </a:p>
          <a:p>
            <a:r>
              <a:rPr lang="en-US" sz="2800" dirty="0" smtClean="0">
                <a:latin typeface="Calibri" pitchFamily="34" charset="0"/>
              </a:rPr>
              <a:t>Balance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2243138" y="255588"/>
            <a:ext cx="4344987" cy="6402387"/>
            <a:chOff x="1413" y="161"/>
            <a:chExt cx="2737" cy="4033"/>
          </a:xfrm>
        </p:grpSpPr>
        <p:sp>
          <p:nvSpPr>
            <p:cNvPr id="15365" name="Rectangle 28"/>
            <p:cNvSpPr>
              <a:spLocks noChangeArrowheads="1"/>
            </p:cNvSpPr>
            <p:nvPr/>
          </p:nvSpPr>
          <p:spPr bwMode="auto">
            <a:xfrm>
              <a:off x="1420" y="162"/>
              <a:ext cx="2728" cy="4032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5366" name="Line 29"/>
            <p:cNvSpPr>
              <a:spLocks noChangeShapeType="1"/>
            </p:cNvSpPr>
            <p:nvPr/>
          </p:nvSpPr>
          <p:spPr bwMode="auto">
            <a:xfrm>
              <a:off x="2335" y="161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7" name="Line 30"/>
            <p:cNvSpPr>
              <a:spLocks noChangeShapeType="1"/>
            </p:cNvSpPr>
            <p:nvPr/>
          </p:nvSpPr>
          <p:spPr bwMode="auto">
            <a:xfrm>
              <a:off x="3245" y="165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8" name="Line 31"/>
            <p:cNvSpPr>
              <a:spLocks noChangeShapeType="1"/>
            </p:cNvSpPr>
            <p:nvPr/>
          </p:nvSpPr>
          <p:spPr bwMode="auto">
            <a:xfrm>
              <a:off x="1413" y="1505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9" name="Line 32"/>
            <p:cNvSpPr>
              <a:spLocks noChangeShapeType="1"/>
            </p:cNvSpPr>
            <p:nvPr/>
          </p:nvSpPr>
          <p:spPr bwMode="auto">
            <a:xfrm>
              <a:off x="1416" y="2846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934200" y="4419600"/>
            <a:ext cx="151355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Radiance</a:t>
            </a:r>
          </a:p>
          <a:p>
            <a:r>
              <a:rPr lang="en-US" sz="2800" dirty="0" smtClean="0">
                <a:latin typeface="Calibri" pitchFamily="34" charset="0"/>
              </a:rPr>
              <a:t>Map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step4_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3938" y="227013"/>
            <a:ext cx="4324350" cy="6405562"/>
          </a:xfrm>
          <a:prstGeom prst="rect">
            <a:avLst/>
          </a:prstGeom>
          <a:noFill/>
          <a:ln w="9525">
            <a:solidFill>
              <a:schemeClr val="tx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6387" name="Text Box 10"/>
          <p:cNvSpPr txBox="1">
            <a:spLocks noChangeArrowheads="1"/>
          </p:cNvSpPr>
          <p:nvPr/>
        </p:nvSpPr>
        <p:spPr bwMode="auto">
          <a:xfrm>
            <a:off x="312738" y="1766888"/>
            <a:ext cx="129857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Calibri" pitchFamily="34" charset="0"/>
              </a:rPr>
              <a:t>Feature</a:t>
            </a:r>
          </a:p>
          <a:p>
            <a:r>
              <a:rPr lang="en-US" sz="2800">
                <a:latin typeface="Calibri" pitchFamily="34" charset="0"/>
              </a:rPr>
              <a:t>Points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2243138" y="255588"/>
            <a:ext cx="4344987" cy="6402387"/>
            <a:chOff x="1413" y="161"/>
            <a:chExt cx="2737" cy="4033"/>
          </a:xfrm>
        </p:grpSpPr>
        <p:sp>
          <p:nvSpPr>
            <p:cNvPr id="16389" name="Rectangle 19"/>
            <p:cNvSpPr>
              <a:spLocks noChangeArrowheads="1"/>
            </p:cNvSpPr>
            <p:nvPr/>
          </p:nvSpPr>
          <p:spPr bwMode="auto">
            <a:xfrm>
              <a:off x="1420" y="162"/>
              <a:ext cx="2728" cy="4032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390" name="Line 20"/>
            <p:cNvSpPr>
              <a:spLocks noChangeShapeType="1"/>
            </p:cNvSpPr>
            <p:nvPr/>
          </p:nvSpPr>
          <p:spPr bwMode="auto">
            <a:xfrm>
              <a:off x="2335" y="161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1" name="Line 21"/>
            <p:cNvSpPr>
              <a:spLocks noChangeShapeType="1"/>
            </p:cNvSpPr>
            <p:nvPr/>
          </p:nvSpPr>
          <p:spPr bwMode="auto">
            <a:xfrm>
              <a:off x="3245" y="165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2" name="Line 22"/>
            <p:cNvSpPr>
              <a:spLocks noChangeShapeType="1"/>
            </p:cNvSpPr>
            <p:nvPr/>
          </p:nvSpPr>
          <p:spPr bwMode="auto">
            <a:xfrm>
              <a:off x="1413" y="1505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93" name="Line 23"/>
            <p:cNvSpPr>
              <a:spLocks noChangeShapeType="1"/>
            </p:cNvSpPr>
            <p:nvPr/>
          </p:nvSpPr>
          <p:spPr bwMode="auto">
            <a:xfrm>
              <a:off x="1416" y="2846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step5_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3938" y="236538"/>
            <a:ext cx="4314825" cy="639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9"/>
          <p:cNvSpPr txBox="1">
            <a:spLocks noChangeArrowheads="1"/>
          </p:cNvSpPr>
          <p:nvPr/>
        </p:nvSpPr>
        <p:spPr bwMode="auto">
          <a:xfrm>
            <a:off x="312738" y="1766888"/>
            <a:ext cx="143668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Feature</a:t>
            </a:r>
          </a:p>
          <a:p>
            <a:r>
              <a:rPr lang="en-US" sz="2800" dirty="0">
                <a:latin typeface="Calibri" pitchFamily="34" charset="0"/>
              </a:rPr>
              <a:t>Matches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2243138" y="255588"/>
            <a:ext cx="4344987" cy="6402387"/>
            <a:chOff x="1413" y="161"/>
            <a:chExt cx="2737" cy="4033"/>
          </a:xfrm>
        </p:grpSpPr>
        <p:sp>
          <p:nvSpPr>
            <p:cNvPr id="17414" name="Rectangle 25"/>
            <p:cNvSpPr>
              <a:spLocks noChangeArrowheads="1"/>
            </p:cNvSpPr>
            <p:nvPr/>
          </p:nvSpPr>
          <p:spPr bwMode="auto">
            <a:xfrm>
              <a:off x="1420" y="162"/>
              <a:ext cx="2728" cy="4032"/>
            </a:xfrm>
            <a:prstGeom prst="rect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415" name="Line 26"/>
            <p:cNvSpPr>
              <a:spLocks noChangeShapeType="1"/>
            </p:cNvSpPr>
            <p:nvPr/>
          </p:nvSpPr>
          <p:spPr bwMode="auto">
            <a:xfrm>
              <a:off x="2335" y="161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6" name="Line 27"/>
            <p:cNvSpPr>
              <a:spLocks noChangeShapeType="1"/>
            </p:cNvSpPr>
            <p:nvPr/>
          </p:nvSpPr>
          <p:spPr bwMode="auto">
            <a:xfrm>
              <a:off x="3245" y="165"/>
              <a:ext cx="0" cy="4017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7" name="Line 28"/>
            <p:cNvSpPr>
              <a:spLocks noChangeShapeType="1"/>
            </p:cNvSpPr>
            <p:nvPr/>
          </p:nvSpPr>
          <p:spPr bwMode="auto">
            <a:xfrm>
              <a:off x="1413" y="1505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18" name="Line 29"/>
            <p:cNvSpPr>
              <a:spLocks noChangeShapeType="1"/>
            </p:cNvSpPr>
            <p:nvPr/>
          </p:nvSpPr>
          <p:spPr bwMode="auto">
            <a:xfrm>
              <a:off x="1416" y="2846"/>
              <a:ext cx="2734" cy="0"/>
            </a:xfrm>
            <a:prstGeom prst="line">
              <a:avLst/>
            </a:prstGeom>
            <a:noFill/>
            <a:ln w="76200">
              <a:solidFill>
                <a:schemeClr val="tx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7413" name="Picture 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5925" y="1868488"/>
            <a:ext cx="3330575" cy="420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312738" y="1766888"/>
            <a:ext cx="914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latin typeface="Calibri" pitchFamily="34" charset="0"/>
              </a:rPr>
              <a:t>Align</a:t>
            </a:r>
          </a:p>
        </p:txBody>
      </p:sp>
      <p:pic>
        <p:nvPicPr>
          <p:cNvPr id="3074" name="Picture 2" descr="D:\public\docs\talks\BicPicture\KerryPar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938" y="1319213"/>
            <a:ext cx="8577262" cy="3709987"/>
          </a:xfrm>
          <a:prstGeom prst="rect">
            <a:avLst/>
          </a:prstGeom>
          <a:noFill/>
          <a:ln w="9525">
            <a:solidFill>
              <a:schemeClr val="tx1">
                <a:lumMod val="75000"/>
              </a:schemeClr>
            </a:solidFill>
            <a:miter lim="800000"/>
            <a:headEnd/>
            <a:tailEnd/>
          </a:ln>
        </p:spPr>
      </p:pic>
      <p:grpSp>
        <p:nvGrpSpPr>
          <p:cNvPr id="2" name="Group 13"/>
          <p:cNvGrpSpPr/>
          <p:nvPr/>
        </p:nvGrpSpPr>
        <p:grpSpPr>
          <a:xfrm>
            <a:off x="312738" y="817563"/>
            <a:ext cx="5949949" cy="5387975"/>
            <a:chOff x="312738" y="817563"/>
            <a:chExt cx="5949949" cy="5387975"/>
          </a:xfrm>
        </p:grpSpPr>
        <p:grpSp>
          <p:nvGrpSpPr>
            <p:cNvPr id="3" name="Group 10"/>
            <p:cNvGrpSpPr/>
            <p:nvPr/>
          </p:nvGrpSpPr>
          <p:grpSpPr>
            <a:xfrm>
              <a:off x="2601912" y="817563"/>
              <a:ext cx="3660775" cy="5387975"/>
              <a:chOff x="2601912" y="817563"/>
              <a:chExt cx="3660775" cy="5387975"/>
            </a:xfrm>
          </p:grpSpPr>
          <p:pic>
            <p:nvPicPr>
              <p:cNvPr id="18440" name="Picture 7" descr="step6-hdr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619375" y="839788"/>
                <a:ext cx="3643312" cy="532923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75000"/>
                  </a:schemeClr>
                </a:solidFill>
                <a:miter lim="800000"/>
                <a:headEnd/>
                <a:tailEnd/>
              </a:ln>
            </p:spPr>
          </p:pic>
          <p:sp>
            <p:nvSpPr>
              <p:cNvPr id="18441" name="Rectangle 9"/>
              <p:cNvSpPr>
                <a:spLocks noChangeArrowheads="1"/>
              </p:cNvSpPr>
              <p:nvPr/>
            </p:nvSpPr>
            <p:spPr bwMode="auto">
              <a:xfrm>
                <a:off x="2601912" y="817563"/>
                <a:ext cx="3646488" cy="5387975"/>
              </a:xfrm>
              <a:prstGeom prst="rect">
                <a:avLst/>
              </a:prstGeom>
              <a:noFill/>
              <a:ln w="76200">
                <a:solidFill>
                  <a:schemeClr val="tx1">
                    <a:lumMod val="75000"/>
                  </a:scheme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Calibri" pitchFamily="34" charset="0"/>
                </a:endParaRPr>
              </a:p>
            </p:txBody>
          </p:sp>
        </p:grp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312738" y="1766888"/>
              <a:ext cx="1281120" cy="523220"/>
            </a:xfrm>
            <a:prstGeom prst="rect">
              <a:avLst/>
            </a:prstGeom>
            <a:noFill/>
            <a:ln w="9525">
              <a:solidFill>
                <a:schemeClr val="tx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latin typeface="Calibri" pitchFamily="34" charset="0"/>
                </a:rPr>
                <a:t>Aligned</a:t>
              </a:r>
              <a:endParaRPr lang="en-US" sz="2800" dirty="0">
                <a:latin typeface="Calibri" pitchFamily="34" charset="0"/>
              </a:endParaRPr>
            </a:p>
          </p:txBody>
        </p:sp>
      </p:grp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352800" y="5410200"/>
            <a:ext cx="21901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Tone Mapped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StJamesSr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263" y="1525588"/>
            <a:ext cx="8221662" cy="2895600"/>
          </a:xfrm>
          <a:prstGeom prst="rect">
            <a:avLst/>
          </a:prstGeom>
          <a:noFill/>
          <a:ln w="9525">
            <a:solidFill>
              <a:schemeClr val="tx1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1945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Radiometric Alignment</a:t>
            </a:r>
          </a:p>
        </p:txBody>
      </p:sp>
      <p:sp>
        <p:nvSpPr>
          <p:cNvPr id="19460" name="Line 5"/>
          <p:cNvSpPr>
            <a:spLocks noChangeShapeType="1"/>
          </p:cNvSpPr>
          <p:nvPr/>
        </p:nvSpPr>
        <p:spPr bwMode="auto">
          <a:xfrm flipH="1" flipV="1">
            <a:off x="1744663" y="2378075"/>
            <a:ext cx="1682750" cy="2681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6"/>
          <p:cNvSpPr>
            <a:spLocks noChangeShapeType="1"/>
          </p:cNvSpPr>
          <p:nvPr/>
        </p:nvSpPr>
        <p:spPr bwMode="auto">
          <a:xfrm flipH="1" flipV="1">
            <a:off x="1719263" y="2378075"/>
            <a:ext cx="1682750" cy="2681288"/>
          </a:xfrm>
          <a:prstGeom prst="line">
            <a:avLst/>
          </a:prstGeom>
          <a:noFill/>
          <a:ln w="38100">
            <a:solidFill>
              <a:srgbClr val="D0B5E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7"/>
          <p:cNvSpPr>
            <a:spLocks noChangeShapeType="1"/>
          </p:cNvSpPr>
          <p:nvPr/>
        </p:nvSpPr>
        <p:spPr bwMode="auto">
          <a:xfrm flipV="1">
            <a:off x="5583238" y="4181475"/>
            <a:ext cx="1160462" cy="890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Line 8"/>
          <p:cNvSpPr>
            <a:spLocks noChangeShapeType="1"/>
          </p:cNvSpPr>
          <p:nvPr/>
        </p:nvSpPr>
        <p:spPr bwMode="auto">
          <a:xfrm flipV="1">
            <a:off x="5557838" y="4181475"/>
            <a:ext cx="1160462" cy="890588"/>
          </a:xfrm>
          <a:prstGeom prst="line">
            <a:avLst/>
          </a:prstGeom>
          <a:noFill/>
          <a:ln w="38100">
            <a:solidFill>
              <a:srgbClr val="D0B5E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Text Box 9"/>
          <p:cNvSpPr txBox="1">
            <a:spLocks noChangeArrowheads="1"/>
          </p:cNvSpPr>
          <p:nvPr/>
        </p:nvSpPr>
        <p:spPr bwMode="auto">
          <a:xfrm>
            <a:off x="2822575" y="5072063"/>
            <a:ext cx="1365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1 / 1000</a:t>
            </a:r>
            <a:r>
              <a:rPr lang="en-US" baseline="30000"/>
              <a:t>th</a:t>
            </a:r>
          </a:p>
          <a:p>
            <a:pPr algn="ctr"/>
            <a:r>
              <a:rPr lang="en-US"/>
              <a:t>of a second</a:t>
            </a:r>
          </a:p>
        </p:txBody>
      </p:sp>
      <p:sp>
        <p:nvSpPr>
          <p:cNvPr id="19465" name="Text Box 10"/>
          <p:cNvSpPr txBox="1">
            <a:spLocks noChangeArrowheads="1"/>
          </p:cNvSpPr>
          <p:nvPr/>
        </p:nvSpPr>
        <p:spPr bwMode="auto">
          <a:xfrm>
            <a:off x="4803775" y="5086350"/>
            <a:ext cx="1365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/>
              <a:t>1 / 10</a:t>
            </a:r>
            <a:r>
              <a:rPr lang="en-US" baseline="30000"/>
              <a:t>th</a:t>
            </a:r>
          </a:p>
          <a:p>
            <a:pPr algn="ctr"/>
            <a:r>
              <a:rPr lang="en-US"/>
              <a:t>of a second</a:t>
            </a:r>
          </a:p>
        </p:txBody>
      </p:sp>
      <p:sp>
        <p:nvSpPr>
          <p:cNvPr id="19466" name="Text Box 11"/>
          <p:cNvSpPr txBox="1">
            <a:spLocks noChangeArrowheads="1"/>
          </p:cNvSpPr>
          <p:nvPr/>
        </p:nvSpPr>
        <p:spPr bwMode="auto">
          <a:xfrm>
            <a:off x="2493963" y="5813425"/>
            <a:ext cx="40195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High Dynamic Range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83288" y="3349625"/>
            <a:ext cx="765175" cy="1054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Radiometric Alignment</a:t>
            </a:r>
          </a:p>
        </p:txBody>
      </p:sp>
      <p:sp>
        <p:nvSpPr>
          <p:cNvPr id="20483" name="Text Box 11"/>
          <p:cNvSpPr txBox="1">
            <a:spLocks noChangeArrowheads="1"/>
          </p:cNvSpPr>
          <p:nvPr/>
        </p:nvSpPr>
        <p:spPr bwMode="auto">
          <a:xfrm>
            <a:off x="2951163" y="6021388"/>
            <a:ext cx="3100387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Laplacian Blend</a:t>
            </a:r>
          </a:p>
        </p:txBody>
      </p:sp>
      <p:pic>
        <p:nvPicPr>
          <p:cNvPr id="20484" name="Picture 5" descr="laplacia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066800"/>
            <a:ext cx="4041775" cy="4864100"/>
          </a:xfrm>
          <a:prstGeom prst="rect">
            <a:avLst/>
          </a:prstGeom>
          <a:noFill/>
          <a:ln w="9525">
            <a:solidFill>
              <a:schemeClr val="tx1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914400"/>
          </a:xfrm>
        </p:spPr>
        <p:txBody>
          <a:bodyPr/>
          <a:lstStyle/>
          <a:p>
            <a:pPr eaLnBrk="1" hangingPunct="1"/>
            <a:r>
              <a:rPr lang="en-US" dirty="0" smtClean="0"/>
              <a:t>Radiometric Alignment</a:t>
            </a:r>
          </a:p>
        </p:txBody>
      </p:sp>
      <p:sp>
        <p:nvSpPr>
          <p:cNvPr id="21507" name="Text Box 11"/>
          <p:cNvSpPr txBox="1">
            <a:spLocks noChangeArrowheads="1"/>
          </p:cNvSpPr>
          <p:nvPr/>
        </p:nvSpPr>
        <p:spPr bwMode="auto">
          <a:xfrm>
            <a:off x="2951163" y="6021388"/>
            <a:ext cx="2805112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Poisson Blend</a:t>
            </a:r>
          </a:p>
        </p:txBody>
      </p:sp>
      <p:pic>
        <p:nvPicPr>
          <p:cNvPr id="21508" name="Picture 4" descr="PtguiPanoBlen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4913" y="1093788"/>
            <a:ext cx="4057650" cy="485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770438" y="5257800"/>
            <a:ext cx="368300" cy="347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5" descr="PoissonBle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13" y="1072109"/>
            <a:ext cx="5257050" cy="4841511"/>
          </a:xfrm>
          <a:prstGeom prst="rect">
            <a:avLst/>
          </a:prstGeom>
          <a:ln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914400"/>
          </a:xfrm>
        </p:spPr>
        <p:txBody>
          <a:bodyPr/>
          <a:lstStyle/>
          <a:p>
            <a:pPr eaLnBrk="1" hangingPunct="1"/>
            <a:r>
              <a:rPr lang="en-US" dirty="0" smtClean="0"/>
              <a:t>Radiometric Alignment</a:t>
            </a:r>
          </a:p>
        </p:txBody>
      </p:sp>
      <p:sp>
        <p:nvSpPr>
          <p:cNvPr id="20483" name="Text Box 11"/>
          <p:cNvSpPr txBox="1">
            <a:spLocks noChangeArrowheads="1"/>
          </p:cNvSpPr>
          <p:nvPr/>
        </p:nvSpPr>
        <p:spPr bwMode="auto">
          <a:xfrm>
            <a:off x="2951163" y="6021388"/>
            <a:ext cx="307212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/>
              <a:t>Pure Radiometric</a:t>
            </a:r>
            <a:endParaRPr lang="en-US" sz="3200" dirty="0"/>
          </a:p>
        </p:txBody>
      </p:sp>
      <p:pic>
        <p:nvPicPr>
          <p:cNvPr id="6" name="Picture 5" descr="radiometr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65" y="954653"/>
            <a:ext cx="4234269" cy="4948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8450"/>
            <a:ext cx="8229600" cy="617538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/>
              <a:t>Browser is a Camera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idx="1"/>
          </p:nvPr>
        </p:nvSpPr>
        <p:spPr>
          <a:xfrm>
            <a:off x="369888" y="2062163"/>
            <a:ext cx="8229600" cy="2671762"/>
          </a:xfrm>
          <a:noFill/>
          <a:ln/>
        </p:spPr>
        <p:txBody>
          <a:bodyPr/>
          <a:lstStyle/>
          <a:p>
            <a:r>
              <a:rPr lang="en-US" sz="3600" dirty="0"/>
              <a:t>Gigapixel Image == Slice of </a:t>
            </a:r>
            <a:r>
              <a:rPr lang="en-US" sz="3600" dirty="0" err="1"/>
              <a:t>Lightfield</a:t>
            </a:r>
            <a:endParaRPr lang="en-US" sz="3600" dirty="0"/>
          </a:p>
          <a:p>
            <a:pPr lvl="1"/>
            <a:r>
              <a:rPr lang="en-US" sz="3200" dirty="0"/>
              <a:t>Rays through Point</a:t>
            </a:r>
          </a:p>
          <a:p>
            <a:pPr lvl="1"/>
            <a:r>
              <a:rPr lang="en-US" sz="3200" dirty="0"/>
              <a:t>Dense</a:t>
            </a:r>
          </a:p>
        </p:txBody>
      </p:sp>
      <p:pic>
        <p:nvPicPr>
          <p:cNvPr id="14339" name="Picture 4" descr="tease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862013"/>
            <a:ext cx="51133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417888" y="3346450"/>
            <a:ext cx="3530600" cy="3227388"/>
            <a:chOff x="2153" y="2108"/>
            <a:chExt cx="2224" cy="2033"/>
          </a:xfrm>
        </p:grpSpPr>
        <p:sp>
          <p:nvSpPr>
            <p:cNvPr id="14342" name="Oval 6"/>
            <p:cNvSpPr>
              <a:spLocks noChangeArrowheads="1"/>
            </p:cNvSpPr>
            <p:nvPr/>
          </p:nvSpPr>
          <p:spPr bwMode="auto">
            <a:xfrm>
              <a:off x="2153" y="3077"/>
              <a:ext cx="126" cy="12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3" name="Line 7"/>
            <p:cNvSpPr>
              <a:spLocks noChangeShapeType="1"/>
            </p:cNvSpPr>
            <p:nvPr/>
          </p:nvSpPr>
          <p:spPr bwMode="auto">
            <a:xfrm flipH="1">
              <a:off x="2313" y="2160"/>
              <a:ext cx="394" cy="7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44" name="Line 8"/>
            <p:cNvSpPr>
              <a:spLocks noChangeShapeType="1"/>
            </p:cNvSpPr>
            <p:nvPr/>
          </p:nvSpPr>
          <p:spPr bwMode="auto">
            <a:xfrm flipH="1">
              <a:off x="2359" y="2108"/>
              <a:ext cx="704" cy="8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45" name="Line 9"/>
            <p:cNvSpPr>
              <a:spLocks noChangeShapeType="1"/>
            </p:cNvSpPr>
            <p:nvPr/>
          </p:nvSpPr>
          <p:spPr bwMode="auto">
            <a:xfrm flipH="1">
              <a:off x="2407" y="2166"/>
              <a:ext cx="1122" cy="8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46" name="Line 10"/>
            <p:cNvSpPr>
              <a:spLocks noChangeShapeType="1"/>
            </p:cNvSpPr>
            <p:nvPr/>
          </p:nvSpPr>
          <p:spPr bwMode="auto">
            <a:xfrm flipH="1">
              <a:off x="2443" y="2363"/>
              <a:ext cx="1566" cy="6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47" name="Line 11"/>
            <p:cNvSpPr>
              <a:spLocks noChangeShapeType="1"/>
            </p:cNvSpPr>
            <p:nvPr/>
          </p:nvSpPr>
          <p:spPr bwMode="auto">
            <a:xfrm flipH="1" flipV="1">
              <a:off x="2472" y="3135"/>
              <a:ext cx="1905" cy="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48" name="Line 12"/>
            <p:cNvSpPr>
              <a:spLocks noChangeShapeType="1"/>
            </p:cNvSpPr>
            <p:nvPr/>
          </p:nvSpPr>
          <p:spPr bwMode="auto">
            <a:xfrm flipH="1" flipV="1">
              <a:off x="2437" y="3245"/>
              <a:ext cx="1592" cy="6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Line 13"/>
            <p:cNvSpPr>
              <a:spLocks noChangeShapeType="1"/>
            </p:cNvSpPr>
            <p:nvPr/>
          </p:nvSpPr>
          <p:spPr bwMode="auto">
            <a:xfrm flipH="1" flipV="1">
              <a:off x="2361" y="3356"/>
              <a:ext cx="621" cy="78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50" name="Line 14"/>
            <p:cNvSpPr>
              <a:spLocks noChangeShapeType="1"/>
            </p:cNvSpPr>
            <p:nvPr/>
          </p:nvSpPr>
          <p:spPr bwMode="auto">
            <a:xfrm flipH="1" flipV="1">
              <a:off x="2284" y="3381"/>
              <a:ext cx="158" cy="7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51" name="Line 15"/>
            <p:cNvSpPr>
              <a:spLocks noChangeShapeType="1"/>
            </p:cNvSpPr>
            <p:nvPr/>
          </p:nvSpPr>
          <p:spPr bwMode="auto">
            <a:xfrm flipH="1">
              <a:off x="2243" y="2181"/>
              <a:ext cx="189" cy="7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52" name="Line 16"/>
            <p:cNvSpPr>
              <a:spLocks noChangeShapeType="1"/>
            </p:cNvSpPr>
            <p:nvPr/>
          </p:nvSpPr>
          <p:spPr bwMode="auto">
            <a:xfrm flipH="1">
              <a:off x="2469" y="2733"/>
              <a:ext cx="1755" cy="3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53" name="Line 17"/>
            <p:cNvSpPr>
              <a:spLocks noChangeShapeType="1"/>
            </p:cNvSpPr>
            <p:nvPr/>
          </p:nvSpPr>
          <p:spPr bwMode="auto">
            <a:xfrm flipH="1" flipV="1">
              <a:off x="2459" y="3189"/>
              <a:ext cx="1718" cy="3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54" name="Line 18"/>
            <p:cNvSpPr>
              <a:spLocks noChangeShapeType="1"/>
            </p:cNvSpPr>
            <p:nvPr/>
          </p:nvSpPr>
          <p:spPr bwMode="auto">
            <a:xfrm flipH="1" flipV="1">
              <a:off x="2402" y="3298"/>
              <a:ext cx="1211" cy="8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508375" y="3430588"/>
            <a:ext cx="3089275" cy="3190875"/>
            <a:chOff x="2210" y="2161"/>
            <a:chExt cx="1946" cy="2010"/>
          </a:xfrm>
        </p:grpSpPr>
        <p:sp>
          <p:nvSpPr>
            <p:cNvPr id="14356" name="Line 20"/>
            <p:cNvSpPr>
              <a:spLocks noChangeShapeType="1"/>
            </p:cNvSpPr>
            <p:nvPr/>
          </p:nvSpPr>
          <p:spPr bwMode="auto">
            <a:xfrm rot="315558" flipH="1">
              <a:off x="2370" y="2195"/>
              <a:ext cx="394" cy="76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57" name="Line 21"/>
            <p:cNvSpPr>
              <a:spLocks noChangeShapeType="1"/>
            </p:cNvSpPr>
            <p:nvPr/>
          </p:nvSpPr>
          <p:spPr bwMode="auto">
            <a:xfrm rot="315558" flipH="1">
              <a:off x="2417" y="2161"/>
              <a:ext cx="704" cy="8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58" name="Line 22"/>
            <p:cNvSpPr>
              <a:spLocks noChangeShapeType="1"/>
            </p:cNvSpPr>
            <p:nvPr/>
          </p:nvSpPr>
          <p:spPr bwMode="auto">
            <a:xfrm rot="315558" flipH="1">
              <a:off x="2459" y="2243"/>
              <a:ext cx="1122" cy="8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59" name="Line 23"/>
            <p:cNvSpPr>
              <a:spLocks noChangeShapeType="1"/>
            </p:cNvSpPr>
            <p:nvPr/>
          </p:nvSpPr>
          <p:spPr bwMode="auto">
            <a:xfrm rot="315558" flipH="1">
              <a:off x="2483" y="2463"/>
              <a:ext cx="1566" cy="6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60" name="Line 24"/>
            <p:cNvSpPr>
              <a:spLocks noChangeShapeType="1"/>
            </p:cNvSpPr>
            <p:nvPr/>
          </p:nvSpPr>
          <p:spPr bwMode="auto">
            <a:xfrm rot="315558" flipH="1" flipV="1">
              <a:off x="2469" y="3239"/>
              <a:ext cx="1655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61" name="Line 25"/>
            <p:cNvSpPr>
              <a:spLocks noChangeShapeType="1"/>
            </p:cNvSpPr>
            <p:nvPr/>
          </p:nvSpPr>
          <p:spPr bwMode="auto">
            <a:xfrm rot="315558" flipH="1" flipV="1">
              <a:off x="2398" y="3342"/>
              <a:ext cx="1592" cy="6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62" name="Line 26"/>
            <p:cNvSpPr>
              <a:spLocks noChangeShapeType="1"/>
            </p:cNvSpPr>
            <p:nvPr/>
          </p:nvSpPr>
          <p:spPr bwMode="auto">
            <a:xfrm rot="315558" flipH="1" flipV="1">
              <a:off x="2293" y="3394"/>
              <a:ext cx="482" cy="7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63" name="Line 27"/>
            <p:cNvSpPr>
              <a:spLocks noChangeShapeType="1"/>
            </p:cNvSpPr>
            <p:nvPr/>
          </p:nvSpPr>
          <p:spPr bwMode="auto">
            <a:xfrm rot="315558" flipH="1" flipV="1">
              <a:off x="2210" y="3395"/>
              <a:ext cx="124" cy="7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64" name="Line 28"/>
            <p:cNvSpPr>
              <a:spLocks noChangeShapeType="1"/>
            </p:cNvSpPr>
            <p:nvPr/>
          </p:nvSpPr>
          <p:spPr bwMode="auto">
            <a:xfrm rot="315558" flipH="1">
              <a:off x="2315" y="2200"/>
              <a:ext cx="189" cy="7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65" name="Line 29"/>
            <p:cNvSpPr>
              <a:spLocks noChangeShapeType="1"/>
            </p:cNvSpPr>
            <p:nvPr/>
          </p:nvSpPr>
          <p:spPr bwMode="auto">
            <a:xfrm rot="315558" flipH="1">
              <a:off x="2487" y="2880"/>
              <a:ext cx="1669" cy="3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66" name="Line 30"/>
            <p:cNvSpPr>
              <a:spLocks noChangeShapeType="1"/>
            </p:cNvSpPr>
            <p:nvPr/>
          </p:nvSpPr>
          <p:spPr bwMode="auto">
            <a:xfrm rot="315558" flipH="1" flipV="1">
              <a:off x="2436" y="3294"/>
              <a:ext cx="1718" cy="3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367" name="Line 31"/>
            <p:cNvSpPr>
              <a:spLocks noChangeShapeType="1"/>
            </p:cNvSpPr>
            <p:nvPr/>
          </p:nvSpPr>
          <p:spPr bwMode="auto">
            <a:xfrm rot="315558" flipH="1" flipV="1">
              <a:off x="2356" y="3362"/>
              <a:ext cx="978" cy="7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6553200" y="3352800"/>
            <a:ext cx="1746250" cy="915988"/>
            <a:chOff x="4128" y="2112"/>
            <a:chExt cx="1100" cy="577"/>
          </a:xfrm>
        </p:grpSpPr>
        <p:sp>
          <p:nvSpPr>
            <p:cNvPr id="14368" name="Text Box 32"/>
            <p:cNvSpPr txBox="1">
              <a:spLocks noChangeArrowheads="1"/>
            </p:cNvSpPr>
            <p:nvPr/>
          </p:nvSpPr>
          <p:spPr bwMode="auto">
            <a:xfrm>
              <a:off x="4128" y="2112"/>
              <a:ext cx="1100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Billions of Rays</a:t>
              </a:r>
            </a:p>
            <a:p>
              <a:endParaRPr lang="en-US"/>
            </a:p>
            <a:p>
              <a:r>
                <a:rPr lang="en-US"/>
                <a:t>Gigapixels</a:t>
              </a:r>
            </a:p>
          </p:txBody>
        </p:sp>
        <p:sp>
          <p:nvSpPr>
            <p:cNvPr id="14369" name="AutoShape 33"/>
            <p:cNvSpPr>
              <a:spLocks noChangeArrowheads="1"/>
            </p:cNvSpPr>
            <p:nvPr/>
          </p:nvSpPr>
          <p:spPr bwMode="auto">
            <a:xfrm>
              <a:off x="4464" y="2304"/>
              <a:ext cx="144" cy="192"/>
            </a:xfrm>
            <a:prstGeom prst="downArrow">
              <a:avLst>
                <a:gd name="adj1" fmla="val 50000"/>
                <a:gd name="adj2" fmla="val 33333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StJamesSr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263" y="1525588"/>
            <a:ext cx="8221662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 descr="StJam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36700"/>
            <a:ext cx="821690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Radiometric Alignment</a:t>
            </a:r>
          </a:p>
        </p:txBody>
      </p:sp>
      <p:sp>
        <p:nvSpPr>
          <p:cNvPr id="22533" name="Text Box 11"/>
          <p:cNvSpPr txBox="1">
            <a:spLocks noChangeArrowheads="1"/>
          </p:cNvSpPr>
          <p:nvPr/>
        </p:nvSpPr>
        <p:spPr bwMode="auto">
          <a:xfrm>
            <a:off x="2493963" y="5813425"/>
            <a:ext cx="40195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/>
              <a:t>High Dynamic Range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70197" y="-76200"/>
            <a:ext cx="7315200" cy="1154097"/>
          </a:xfrm>
        </p:spPr>
        <p:txBody>
          <a:bodyPr/>
          <a:lstStyle/>
          <a:p>
            <a:pPr eaLnBrk="1" hangingPunct="1"/>
            <a:r>
              <a:rPr lang="en-US" dirty="0" smtClean="0"/>
              <a:t>Solution </a:t>
            </a:r>
            <a:r>
              <a:rPr lang="en-US" dirty="0" err="1" smtClean="0"/>
              <a:t>Upsampling</a:t>
            </a:r>
            <a:endParaRPr lang="en-US" dirty="0" smtClean="0"/>
          </a:p>
        </p:txBody>
      </p:sp>
      <p:pic>
        <p:nvPicPr>
          <p:cNvPr id="52227" name="Picture 3" descr="itm_mapp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4267200"/>
            <a:ext cx="5638800" cy="247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 descr="itm_exp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14600"/>
            <a:ext cx="165100" cy="73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557" name="Picture 5" descr="itm_expma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1371600"/>
            <a:ext cx="5638800" cy="2481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85800" y="2743200"/>
            <a:ext cx="1441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2815 x 1238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5181600" y="3886200"/>
            <a:ext cx="1695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90080 x 39616</a:t>
            </a:r>
          </a:p>
        </p:txBody>
      </p:sp>
      <p:sp>
        <p:nvSpPr>
          <p:cNvPr id="52232" name="Freeform 8"/>
          <p:cNvSpPr>
            <a:spLocks noChangeAspect="1"/>
          </p:cNvSpPr>
          <p:nvPr/>
        </p:nvSpPr>
        <p:spPr bwMode="auto">
          <a:xfrm rot="7726450" flipH="1" flipV="1">
            <a:off x="1985962" y="2128838"/>
            <a:ext cx="752475" cy="914400"/>
          </a:xfrm>
          <a:custGeom>
            <a:avLst/>
            <a:gdLst/>
            <a:ahLst/>
            <a:cxnLst>
              <a:cxn ang="0">
                <a:pos x="145" y="0"/>
              </a:cxn>
              <a:cxn ang="0">
                <a:pos x="310" y="316"/>
              </a:cxn>
              <a:cxn ang="0">
                <a:pos x="406" y="220"/>
              </a:cxn>
              <a:cxn ang="0">
                <a:pos x="415" y="532"/>
              </a:cxn>
              <a:cxn ang="0">
                <a:pos x="148" y="402"/>
              </a:cxn>
              <a:cxn ang="0">
                <a:pos x="265" y="352"/>
              </a:cxn>
              <a:cxn ang="0">
                <a:pos x="0" y="103"/>
              </a:cxn>
              <a:cxn ang="0">
                <a:pos x="145" y="0"/>
              </a:cxn>
            </a:cxnLst>
            <a:rect l="0" t="0" r="r" b="b"/>
            <a:pathLst>
              <a:path w="439" h="532">
                <a:moveTo>
                  <a:pt x="145" y="0"/>
                </a:moveTo>
                <a:cubicBezTo>
                  <a:pt x="145" y="0"/>
                  <a:pt x="270" y="130"/>
                  <a:pt x="310" y="316"/>
                </a:cubicBezTo>
                <a:cubicBezTo>
                  <a:pt x="358" y="268"/>
                  <a:pt x="406" y="220"/>
                  <a:pt x="406" y="220"/>
                </a:cubicBezTo>
                <a:cubicBezTo>
                  <a:pt x="406" y="220"/>
                  <a:pt x="439" y="384"/>
                  <a:pt x="415" y="532"/>
                </a:cubicBezTo>
                <a:cubicBezTo>
                  <a:pt x="297" y="438"/>
                  <a:pt x="148" y="402"/>
                  <a:pt x="148" y="402"/>
                </a:cubicBezTo>
                <a:cubicBezTo>
                  <a:pt x="148" y="402"/>
                  <a:pt x="206" y="377"/>
                  <a:pt x="265" y="352"/>
                </a:cubicBezTo>
                <a:cubicBezTo>
                  <a:pt x="172" y="187"/>
                  <a:pt x="0" y="103"/>
                  <a:pt x="0" y="103"/>
                </a:cubicBezTo>
                <a:cubicBezTo>
                  <a:pt x="96" y="90"/>
                  <a:pt x="136" y="57"/>
                  <a:pt x="145" y="0"/>
                </a:cubicBezTo>
                <a:close/>
              </a:path>
            </a:pathLst>
          </a:custGeom>
          <a:solidFill>
            <a:srgbClr val="BDFF03"/>
          </a:solidFill>
          <a:ln w="9525">
            <a:solidFill>
              <a:srgbClr val="008000"/>
            </a:solidFill>
            <a:round/>
            <a:headEnd/>
            <a:tailEnd/>
          </a:ln>
          <a:effectLst>
            <a:outerShdw dist="35921" dir="2700000" algn="ctr" rotWithShape="0">
              <a:srgbClr val="00330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2233" name="Freeform 9"/>
          <p:cNvSpPr>
            <a:spLocks noChangeAspect="1"/>
          </p:cNvSpPr>
          <p:nvPr/>
        </p:nvSpPr>
        <p:spPr bwMode="auto">
          <a:xfrm rot="1894496" flipH="1" flipV="1">
            <a:off x="7239000" y="3581400"/>
            <a:ext cx="752475" cy="914400"/>
          </a:xfrm>
          <a:custGeom>
            <a:avLst/>
            <a:gdLst/>
            <a:ahLst/>
            <a:cxnLst>
              <a:cxn ang="0">
                <a:pos x="145" y="0"/>
              </a:cxn>
              <a:cxn ang="0">
                <a:pos x="310" y="316"/>
              </a:cxn>
              <a:cxn ang="0">
                <a:pos x="406" y="220"/>
              </a:cxn>
              <a:cxn ang="0">
                <a:pos x="415" y="532"/>
              </a:cxn>
              <a:cxn ang="0">
                <a:pos x="148" y="402"/>
              </a:cxn>
              <a:cxn ang="0">
                <a:pos x="265" y="352"/>
              </a:cxn>
              <a:cxn ang="0">
                <a:pos x="0" y="103"/>
              </a:cxn>
              <a:cxn ang="0">
                <a:pos x="145" y="0"/>
              </a:cxn>
            </a:cxnLst>
            <a:rect l="0" t="0" r="r" b="b"/>
            <a:pathLst>
              <a:path w="439" h="532">
                <a:moveTo>
                  <a:pt x="145" y="0"/>
                </a:moveTo>
                <a:cubicBezTo>
                  <a:pt x="145" y="0"/>
                  <a:pt x="270" y="130"/>
                  <a:pt x="310" y="316"/>
                </a:cubicBezTo>
                <a:cubicBezTo>
                  <a:pt x="358" y="268"/>
                  <a:pt x="406" y="220"/>
                  <a:pt x="406" y="220"/>
                </a:cubicBezTo>
                <a:cubicBezTo>
                  <a:pt x="406" y="220"/>
                  <a:pt x="439" y="384"/>
                  <a:pt x="415" y="532"/>
                </a:cubicBezTo>
                <a:cubicBezTo>
                  <a:pt x="297" y="438"/>
                  <a:pt x="148" y="402"/>
                  <a:pt x="148" y="402"/>
                </a:cubicBezTo>
                <a:cubicBezTo>
                  <a:pt x="148" y="402"/>
                  <a:pt x="206" y="377"/>
                  <a:pt x="265" y="352"/>
                </a:cubicBezTo>
                <a:cubicBezTo>
                  <a:pt x="172" y="187"/>
                  <a:pt x="0" y="103"/>
                  <a:pt x="0" y="103"/>
                </a:cubicBezTo>
                <a:cubicBezTo>
                  <a:pt x="96" y="90"/>
                  <a:pt x="136" y="57"/>
                  <a:pt x="145" y="0"/>
                </a:cubicBezTo>
                <a:close/>
              </a:path>
            </a:pathLst>
          </a:custGeom>
          <a:solidFill>
            <a:srgbClr val="BDFF03"/>
          </a:solidFill>
          <a:ln w="9525">
            <a:solidFill>
              <a:srgbClr val="008000"/>
            </a:solidFill>
            <a:round/>
            <a:headEnd/>
            <a:tailEnd/>
          </a:ln>
          <a:effectLst>
            <a:outerShdw dist="35921" dir="2700000" algn="ctr" rotWithShape="0">
              <a:srgbClr val="00330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2234" name="Freeform 10"/>
          <p:cNvSpPr>
            <a:spLocks noChangeAspect="1"/>
          </p:cNvSpPr>
          <p:nvPr/>
        </p:nvSpPr>
        <p:spPr bwMode="auto">
          <a:xfrm rot="1894496" flipH="1" flipV="1">
            <a:off x="4191000" y="3581400"/>
            <a:ext cx="752475" cy="914400"/>
          </a:xfrm>
          <a:custGeom>
            <a:avLst/>
            <a:gdLst/>
            <a:ahLst/>
            <a:cxnLst>
              <a:cxn ang="0">
                <a:pos x="145" y="0"/>
              </a:cxn>
              <a:cxn ang="0">
                <a:pos x="310" y="316"/>
              </a:cxn>
              <a:cxn ang="0">
                <a:pos x="406" y="220"/>
              </a:cxn>
              <a:cxn ang="0">
                <a:pos x="415" y="532"/>
              </a:cxn>
              <a:cxn ang="0">
                <a:pos x="148" y="402"/>
              </a:cxn>
              <a:cxn ang="0">
                <a:pos x="265" y="352"/>
              </a:cxn>
              <a:cxn ang="0">
                <a:pos x="0" y="103"/>
              </a:cxn>
              <a:cxn ang="0">
                <a:pos x="145" y="0"/>
              </a:cxn>
            </a:cxnLst>
            <a:rect l="0" t="0" r="r" b="b"/>
            <a:pathLst>
              <a:path w="439" h="532">
                <a:moveTo>
                  <a:pt x="145" y="0"/>
                </a:moveTo>
                <a:cubicBezTo>
                  <a:pt x="145" y="0"/>
                  <a:pt x="270" y="130"/>
                  <a:pt x="310" y="316"/>
                </a:cubicBezTo>
                <a:cubicBezTo>
                  <a:pt x="358" y="268"/>
                  <a:pt x="406" y="220"/>
                  <a:pt x="406" y="220"/>
                </a:cubicBezTo>
                <a:cubicBezTo>
                  <a:pt x="406" y="220"/>
                  <a:pt x="439" y="384"/>
                  <a:pt x="415" y="532"/>
                </a:cubicBezTo>
                <a:cubicBezTo>
                  <a:pt x="297" y="438"/>
                  <a:pt x="148" y="402"/>
                  <a:pt x="148" y="402"/>
                </a:cubicBezTo>
                <a:cubicBezTo>
                  <a:pt x="148" y="402"/>
                  <a:pt x="206" y="377"/>
                  <a:pt x="265" y="352"/>
                </a:cubicBezTo>
                <a:cubicBezTo>
                  <a:pt x="172" y="187"/>
                  <a:pt x="0" y="103"/>
                  <a:pt x="0" y="103"/>
                </a:cubicBezTo>
                <a:cubicBezTo>
                  <a:pt x="96" y="90"/>
                  <a:pt x="136" y="57"/>
                  <a:pt x="145" y="0"/>
                </a:cubicBezTo>
                <a:close/>
              </a:path>
            </a:pathLst>
          </a:custGeom>
          <a:solidFill>
            <a:srgbClr val="BDFF03"/>
          </a:solidFill>
          <a:ln w="9525">
            <a:solidFill>
              <a:srgbClr val="008000"/>
            </a:solidFill>
            <a:round/>
            <a:headEnd/>
            <a:tailEnd/>
          </a:ln>
          <a:effectLst>
            <a:outerShdw dist="35921" dir="2700000" algn="ctr" rotWithShape="0">
              <a:srgbClr val="00330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3" grpId="0" animBg="1"/>
      <p:bldP spid="5223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867569" y="228600"/>
            <a:ext cx="7315200" cy="1154097"/>
          </a:xfrm>
        </p:spPr>
        <p:txBody>
          <a:bodyPr/>
          <a:lstStyle/>
          <a:p>
            <a:pPr eaLnBrk="1" hangingPunct="1"/>
            <a:r>
              <a:rPr lang="en-US" dirty="0" smtClean="0"/>
              <a:t>Capturing Gigapixel Images</a:t>
            </a:r>
          </a:p>
        </p:txBody>
      </p:sp>
      <p:pic>
        <p:nvPicPr>
          <p:cNvPr id="24579" name="Picture 5" descr="Flo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475" y="1565275"/>
            <a:ext cx="8561388" cy="433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06438" y="228600"/>
            <a:ext cx="7315200" cy="1154097"/>
          </a:xfrm>
        </p:spPr>
        <p:txBody>
          <a:bodyPr/>
          <a:lstStyle/>
          <a:p>
            <a:pPr eaLnBrk="1" hangingPunct="1"/>
            <a:r>
              <a:rPr lang="en-US" dirty="0" smtClean="0"/>
              <a:t>Tile Pyramid</a:t>
            </a:r>
          </a:p>
        </p:txBody>
      </p:sp>
      <p:pic>
        <p:nvPicPr>
          <p:cNvPr id="25603" name="Picture 5" descr="great pyrami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6913" y="1533525"/>
            <a:ext cx="5210175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6" descr="tile_7_120_7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3238" y="3910013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4" name="Line 8"/>
          <p:cNvSpPr>
            <a:spLocks noChangeShapeType="1"/>
          </p:cNvSpPr>
          <p:nvPr/>
        </p:nvSpPr>
        <p:spPr bwMode="auto">
          <a:xfrm flipH="1" flipV="1">
            <a:off x="5233988" y="4860925"/>
            <a:ext cx="985837" cy="6492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0185" name="Picture 9" descr="tile_0_0_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7013" y="4030663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6" name="Picture 10" descr="tile_0_1_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70175" y="4027488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7" name="Line 11"/>
          <p:cNvSpPr>
            <a:spLocks noChangeShapeType="1"/>
          </p:cNvSpPr>
          <p:nvPr/>
        </p:nvSpPr>
        <p:spPr bwMode="auto">
          <a:xfrm flipV="1">
            <a:off x="1841500" y="2443163"/>
            <a:ext cx="2743200" cy="24288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188" name="Line 12"/>
          <p:cNvSpPr>
            <a:spLocks noChangeShapeType="1"/>
          </p:cNvSpPr>
          <p:nvPr/>
        </p:nvSpPr>
        <p:spPr bwMode="auto">
          <a:xfrm flipV="1">
            <a:off x="3597275" y="2406650"/>
            <a:ext cx="1131888" cy="2501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4" grpId="0" animBg="1"/>
      <p:bldP spid="50187" grpId="0" animBg="1"/>
      <p:bldP spid="5018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" y="132322"/>
            <a:ext cx="7315200" cy="1154097"/>
          </a:xfrm>
        </p:spPr>
        <p:txBody>
          <a:bodyPr/>
          <a:lstStyle/>
          <a:p>
            <a:r>
              <a:rPr lang="en-US" dirty="0" smtClean="0"/>
              <a:t>Viewer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812431"/>
            <a:ext cx="7772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/>
              <a:t>Resolution </a:t>
            </a:r>
            <a:r>
              <a:rPr lang="en-US" sz="3200" b="1" dirty="0" smtClean="0"/>
              <a:t>&gt;&gt;</a:t>
            </a:r>
            <a:r>
              <a:rPr lang="en-US" sz="3200" dirty="0" smtClean="0"/>
              <a:t> Display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/>
              <a:t>Dynamic Range </a:t>
            </a:r>
            <a:r>
              <a:rPr lang="en-US" sz="3200" b="1" dirty="0" smtClean="0"/>
              <a:t>&gt;&gt;</a:t>
            </a:r>
            <a:r>
              <a:rPr lang="en-US" sz="3200" dirty="0" smtClean="0"/>
              <a:t> Display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smtClean="0"/>
              <a:t>Field of view </a:t>
            </a:r>
            <a:r>
              <a:rPr lang="en-US" sz="3200" b="1" dirty="0" smtClean="0"/>
              <a:t>&gt;&gt;</a:t>
            </a:r>
            <a:r>
              <a:rPr lang="en-US" sz="3200" dirty="0" smtClean="0"/>
              <a:t> Display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5" descr="StJam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914400"/>
            <a:ext cx="2133600" cy="744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Sea5"/>
          <p:cNvPicPr>
            <a:picLocks noChangeAspect="1" noChangeArrowheads="1"/>
          </p:cNvPicPr>
          <p:nvPr/>
        </p:nvPicPr>
        <p:blipFill>
          <a:blip r:embed="rId4" cstate="print">
            <a:lum bright="20000" contrast="40000"/>
          </a:blip>
          <a:srcRect/>
          <a:stretch>
            <a:fillRect/>
          </a:stretch>
        </p:blipFill>
        <p:spPr bwMode="auto">
          <a:xfrm>
            <a:off x="6096000" y="1600200"/>
            <a:ext cx="1950720" cy="114345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</p:spPr>
      </p:pic>
      <p:grpSp>
        <p:nvGrpSpPr>
          <p:cNvPr id="13" name="Group 12"/>
          <p:cNvGrpSpPr/>
          <p:nvPr/>
        </p:nvGrpSpPr>
        <p:grpSpPr>
          <a:xfrm>
            <a:off x="6096000" y="4419600"/>
            <a:ext cx="1905000" cy="1856204"/>
            <a:chOff x="6096000" y="4419600"/>
            <a:chExt cx="1905000" cy="1856204"/>
          </a:xfrm>
        </p:grpSpPr>
        <p:sp>
          <p:nvSpPr>
            <p:cNvPr id="9" name="Arc 8"/>
            <p:cNvSpPr>
              <a:spLocks/>
            </p:cNvSpPr>
            <p:nvPr/>
          </p:nvSpPr>
          <p:spPr bwMode="auto">
            <a:xfrm rot="12062445" flipV="1">
              <a:off x="6818260" y="5522374"/>
              <a:ext cx="460826" cy="288680"/>
            </a:xfrm>
            <a:custGeom>
              <a:avLst/>
              <a:gdLst>
                <a:gd name="T0" fmla="*/ 0 w 36857"/>
                <a:gd name="T1" fmla="*/ 3212370 h 21600"/>
                <a:gd name="T2" fmla="*/ 18702957 w 36857"/>
                <a:gd name="T3" fmla="*/ 10996375 h 21600"/>
                <a:gd name="T4" fmla="*/ 7742113 w 36857"/>
                <a:gd name="T5" fmla="*/ 10996375 h 21600"/>
                <a:gd name="T6" fmla="*/ 0 60000 65536"/>
                <a:gd name="T7" fmla="*/ 0 60000 65536"/>
                <a:gd name="T8" fmla="*/ 0 60000 65536"/>
                <a:gd name="T9" fmla="*/ 0 w 36857"/>
                <a:gd name="T10" fmla="*/ 0 h 21600"/>
                <a:gd name="T11" fmla="*/ 36857 w 36857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857" h="21600" fill="none" extrusionOk="0">
                  <a:moveTo>
                    <a:pt x="0" y="6310"/>
                  </a:moveTo>
                  <a:cubicBezTo>
                    <a:pt x="4049" y="2269"/>
                    <a:pt x="9536" y="-1"/>
                    <a:pt x="15257" y="0"/>
                  </a:cubicBezTo>
                  <a:cubicBezTo>
                    <a:pt x="27186" y="0"/>
                    <a:pt x="36857" y="9670"/>
                    <a:pt x="36857" y="21600"/>
                  </a:cubicBezTo>
                </a:path>
                <a:path w="36857" h="21600" stroke="0" extrusionOk="0">
                  <a:moveTo>
                    <a:pt x="0" y="6310"/>
                  </a:moveTo>
                  <a:cubicBezTo>
                    <a:pt x="4049" y="2269"/>
                    <a:pt x="9536" y="-1"/>
                    <a:pt x="15257" y="0"/>
                  </a:cubicBezTo>
                  <a:cubicBezTo>
                    <a:pt x="27186" y="0"/>
                    <a:pt x="36857" y="9670"/>
                    <a:pt x="36857" y="21600"/>
                  </a:cubicBezTo>
                  <a:lnTo>
                    <a:pt x="15257" y="2160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6096000" y="5068271"/>
              <a:ext cx="1905000" cy="838201"/>
            </a:xfrm>
            <a:custGeom>
              <a:avLst/>
              <a:gdLst>
                <a:gd name="T0" fmla="*/ 0 w 5177"/>
                <a:gd name="T1" fmla="*/ 0 h 1027"/>
                <a:gd name="T2" fmla="*/ 4133850 w 5177"/>
                <a:gd name="T3" fmla="*/ 1630362 h 1027"/>
                <a:gd name="T4" fmla="*/ 8218488 w 5177"/>
                <a:gd name="T5" fmla="*/ 0 h 1027"/>
                <a:gd name="T6" fmla="*/ 0 60000 65536"/>
                <a:gd name="T7" fmla="*/ 0 60000 65536"/>
                <a:gd name="T8" fmla="*/ 0 60000 65536"/>
                <a:gd name="T9" fmla="*/ 0 w 5177"/>
                <a:gd name="T10" fmla="*/ 0 h 1027"/>
                <a:gd name="T11" fmla="*/ 5177 w 5177"/>
                <a:gd name="T12" fmla="*/ 1027 h 10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177" h="1027">
                  <a:moveTo>
                    <a:pt x="0" y="0"/>
                  </a:moveTo>
                  <a:lnTo>
                    <a:pt x="2604" y="1027"/>
                  </a:lnTo>
                  <a:lnTo>
                    <a:pt x="5177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6248400" y="5906472"/>
              <a:ext cx="17526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150 degrees</a:t>
              </a:r>
            </a:p>
          </p:txBody>
        </p:sp>
        <p:pic>
          <p:nvPicPr>
            <p:cNvPr id="14" name="Picture 5" descr="StJame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0" y="4419600"/>
              <a:ext cx="1905000" cy="664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7" name="Group 16"/>
          <p:cNvGrpSpPr/>
          <p:nvPr/>
        </p:nvGrpSpPr>
        <p:grpSpPr>
          <a:xfrm>
            <a:off x="6096000" y="2971800"/>
            <a:ext cx="1905716" cy="1223988"/>
            <a:chOff x="6096000" y="2971800"/>
            <a:chExt cx="1905716" cy="1223988"/>
          </a:xfrm>
        </p:grpSpPr>
        <p:pic>
          <p:nvPicPr>
            <p:cNvPr id="15" name="Picture 14" descr="dark_original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6600" y="2971800"/>
              <a:ext cx="915116" cy="1223988"/>
            </a:xfrm>
            <a:prstGeom prst="rect">
              <a:avLst/>
            </a:prstGeom>
            <a:ln w="25400">
              <a:solidFill>
                <a:srgbClr val="C00000"/>
              </a:solidFill>
            </a:ln>
          </p:spPr>
        </p:pic>
        <p:pic>
          <p:nvPicPr>
            <p:cNvPr id="16" name="Picture 15" descr="haze_original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6000" y="2971800"/>
              <a:ext cx="915116" cy="1223988"/>
            </a:xfrm>
            <a:prstGeom prst="rect">
              <a:avLst/>
            </a:prstGeom>
            <a:ln w="25400">
              <a:solidFill>
                <a:srgbClr val="C00000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zoom_pers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41" y="2133600"/>
            <a:ext cx="5626825" cy="2819400"/>
          </a:xfrm>
          <a:prstGeom prst="rect">
            <a:avLst/>
          </a:prstGeom>
        </p:spPr>
      </p:pic>
      <p:pic>
        <p:nvPicPr>
          <p:cNvPr id="18" name="Picture 17" descr="zoom_pers_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41" y="2133600"/>
            <a:ext cx="5626825" cy="2819400"/>
          </a:xfrm>
          <a:prstGeom prst="rect">
            <a:avLst/>
          </a:prstGeom>
        </p:spPr>
      </p:pic>
      <p:pic>
        <p:nvPicPr>
          <p:cNvPr id="19" name="Picture 18" descr="zoom_pers_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41" y="2133600"/>
            <a:ext cx="5626825" cy="2819400"/>
          </a:xfrm>
          <a:prstGeom prst="rect">
            <a:avLst/>
          </a:prstGeom>
        </p:spPr>
      </p:pic>
      <p:pic>
        <p:nvPicPr>
          <p:cNvPr id="10" name="Picture 9" descr="proj_pers_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252728"/>
            <a:ext cx="2688336" cy="5114544"/>
          </a:xfrm>
          <a:prstGeom prst="rect">
            <a:avLst/>
          </a:prstGeom>
        </p:spPr>
      </p:pic>
      <p:pic>
        <p:nvPicPr>
          <p:cNvPr id="11" name="Picture 10" descr="proj_pers_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252728"/>
            <a:ext cx="2688336" cy="5111496"/>
          </a:xfrm>
          <a:prstGeom prst="rect">
            <a:avLst/>
          </a:prstGeom>
        </p:spPr>
      </p:pic>
      <p:pic>
        <p:nvPicPr>
          <p:cNvPr id="9" name="Picture 8" descr="proj_pers_0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252728"/>
            <a:ext cx="2688336" cy="537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82" y="533400"/>
            <a:ext cx="7315200" cy="1154097"/>
          </a:xfrm>
        </p:spPr>
        <p:txBody>
          <a:bodyPr/>
          <a:lstStyle/>
          <a:p>
            <a:r>
              <a:rPr lang="en-US" dirty="0" smtClean="0"/>
              <a:t>Perspective Projection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Cylindrical Projection</a:t>
            </a:r>
            <a:endParaRPr lang="en-US" dirty="0"/>
          </a:p>
        </p:txBody>
      </p:sp>
      <p:pic>
        <p:nvPicPr>
          <p:cNvPr id="21" name="Picture 20" descr="zoom_cyl_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" y="2130552"/>
            <a:ext cx="5620745" cy="2816352"/>
          </a:xfrm>
          <a:prstGeom prst="rect">
            <a:avLst/>
          </a:prstGeom>
        </p:spPr>
      </p:pic>
      <p:pic>
        <p:nvPicPr>
          <p:cNvPr id="22" name="Picture 21" descr="zoom_cyl_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" y="2130552"/>
            <a:ext cx="5620745" cy="2816352"/>
          </a:xfrm>
          <a:prstGeom prst="rect">
            <a:avLst/>
          </a:prstGeom>
        </p:spPr>
      </p:pic>
      <p:pic>
        <p:nvPicPr>
          <p:cNvPr id="23" name="Picture 22" descr="zoom_cyl_0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896" y="2130552"/>
            <a:ext cx="5620745" cy="2816352"/>
          </a:xfrm>
          <a:prstGeom prst="rect">
            <a:avLst/>
          </a:prstGeom>
        </p:spPr>
      </p:pic>
      <p:pic>
        <p:nvPicPr>
          <p:cNvPr id="10" name="Picture 9" descr="proj_cyl_0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447800"/>
            <a:ext cx="2688336" cy="4916424"/>
          </a:xfrm>
          <a:prstGeom prst="rect">
            <a:avLst/>
          </a:prstGeom>
        </p:spPr>
      </p:pic>
      <p:pic>
        <p:nvPicPr>
          <p:cNvPr id="11" name="Picture 10" descr="proj_cyl_0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447800"/>
            <a:ext cx="2688336" cy="4916424"/>
          </a:xfrm>
          <a:prstGeom prst="rect">
            <a:avLst/>
          </a:prstGeom>
        </p:spPr>
      </p:pic>
      <p:pic>
        <p:nvPicPr>
          <p:cNvPr id="9" name="Picture 8" descr="proj_cyl_0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1447800"/>
            <a:ext cx="2688336" cy="49164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Spherical Projection</a:t>
            </a:r>
            <a:endParaRPr lang="en-US" dirty="0"/>
          </a:p>
        </p:txBody>
      </p:sp>
      <p:pic>
        <p:nvPicPr>
          <p:cNvPr id="7" name="Picture 6" descr="spheric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572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Perspective vs. Cylindrical/Spherical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334793"/>
              </p:ext>
            </p:extLst>
          </p:nvPr>
        </p:nvGraphicFramePr>
        <p:xfrm>
          <a:off x="452438" y="1315592"/>
          <a:ext cx="8261132" cy="3573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139"/>
                <a:gridCol w="4056993"/>
              </a:tblGrid>
              <a:tr h="1010791">
                <a:tc>
                  <a:txBody>
                    <a:bodyPr/>
                    <a:lstStyle/>
                    <a:p>
                      <a:pPr algn="ctr"/>
                      <a:r>
                        <a:rPr lang="en-US" sz="3200" baseline="0" dirty="0" smtClean="0">
                          <a:solidFill>
                            <a:srgbClr val="000000"/>
                          </a:solidFill>
                        </a:rPr>
                        <a:t>Perspective</a:t>
                      </a:r>
                      <a:endParaRPr lang="en-US" sz="3200" baseline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rgbClr val="000000"/>
                          </a:solidFill>
                        </a:rPr>
                        <a:t>Cylindrical / Spherical</a:t>
                      </a:r>
                      <a:endParaRPr lang="en-US" sz="3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626777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sz="2500" baseline="0" dirty="0" smtClean="0">
                          <a:solidFill>
                            <a:srgbClr val="339933"/>
                          </a:solidFill>
                        </a:rPr>
                        <a:t> Close to human perception</a:t>
                      </a:r>
                      <a:endParaRPr lang="en-US" sz="2500" dirty="0">
                        <a:solidFill>
                          <a:srgbClr val="3399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sz="2500" dirty="0" smtClean="0">
                          <a:solidFill>
                            <a:srgbClr val="A50021"/>
                          </a:solidFill>
                        </a:rPr>
                        <a:t> Straight</a:t>
                      </a:r>
                      <a:r>
                        <a:rPr lang="en-US" sz="2500" baseline="0" dirty="0" smtClean="0">
                          <a:solidFill>
                            <a:srgbClr val="A50021"/>
                          </a:solidFill>
                        </a:rPr>
                        <a:t> lines </a:t>
                      </a:r>
                      <a:r>
                        <a:rPr lang="en-US" sz="2500" baseline="0" dirty="0" smtClean="0">
                          <a:solidFill>
                            <a:srgbClr val="A50021"/>
                          </a:solidFill>
                          <a:sym typeface="Wingdings" pitchFamily="2" charset="2"/>
                        </a:rPr>
                        <a:t> curved</a:t>
                      </a:r>
                      <a:endParaRPr lang="en-US" sz="2500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</a:tr>
              <a:tr h="626777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sz="2500" baseline="0" dirty="0" smtClean="0">
                          <a:solidFill>
                            <a:srgbClr val="339933"/>
                          </a:solidFill>
                        </a:rPr>
                        <a:t> </a:t>
                      </a:r>
                      <a:r>
                        <a:rPr lang="en-US" sz="2500" dirty="0" smtClean="0">
                          <a:solidFill>
                            <a:srgbClr val="339933"/>
                          </a:solidFill>
                        </a:rPr>
                        <a:t>Straight</a:t>
                      </a:r>
                      <a:r>
                        <a:rPr lang="en-US" sz="2500" baseline="0" dirty="0" smtClean="0">
                          <a:solidFill>
                            <a:srgbClr val="339933"/>
                          </a:solidFill>
                        </a:rPr>
                        <a:t> lines </a:t>
                      </a:r>
                      <a:r>
                        <a:rPr lang="en-US" sz="2500" baseline="0" dirty="0" smtClean="0">
                          <a:solidFill>
                            <a:srgbClr val="339933"/>
                          </a:solidFill>
                          <a:sym typeface="Wingdings" pitchFamily="2" charset="2"/>
                        </a:rPr>
                        <a:t> straight</a:t>
                      </a:r>
                      <a:endParaRPr lang="en-US" sz="2500" dirty="0">
                        <a:solidFill>
                          <a:srgbClr val="3399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sz="2500" dirty="0" smtClean="0">
                          <a:solidFill>
                            <a:srgbClr val="A50021"/>
                          </a:solidFill>
                        </a:rPr>
                        <a:t> Feels</a:t>
                      </a:r>
                      <a:r>
                        <a:rPr lang="en-US" sz="2500" baseline="0" dirty="0" smtClean="0">
                          <a:solidFill>
                            <a:srgbClr val="A50021"/>
                          </a:solidFill>
                        </a:rPr>
                        <a:t> flat</a:t>
                      </a:r>
                      <a:endParaRPr lang="en-US" sz="2500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</a:tr>
              <a:tr h="626777"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sz="2500" dirty="0" smtClean="0">
                          <a:solidFill>
                            <a:srgbClr val="A50021"/>
                          </a:solidFill>
                        </a:rPr>
                        <a:t> Wide</a:t>
                      </a:r>
                      <a:r>
                        <a:rPr lang="en-US" sz="2500" baseline="0" dirty="0" smtClean="0">
                          <a:solidFill>
                            <a:srgbClr val="A50021"/>
                          </a:solidFill>
                        </a:rPr>
                        <a:t> angle distorted</a:t>
                      </a:r>
                      <a:endParaRPr lang="en-US" sz="2500" dirty="0">
                        <a:solidFill>
                          <a:srgbClr val="A5002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Char char="•"/>
                      </a:pPr>
                      <a:r>
                        <a:rPr lang="en-US" sz="2500" dirty="0" smtClean="0">
                          <a:solidFill>
                            <a:srgbClr val="339933"/>
                          </a:solidFill>
                        </a:rPr>
                        <a:t> Whole FOV possible</a:t>
                      </a:r>
                      <a:endParaRPr lang="en-US" sz="2500" dirty="0">
                        <a:solidFill>
                          <a:srgbClr val="339933"/>
                        </a:solidFill>
                      </a:endParaRPr>
                    </a:p>
                  </a:txBody>
                  <a:tcPr/>
                </a:tc>
              </a:tr>
              <a:tr h="626777">
                <a:tc>
                  <a:txBody>
                    <a:bodyPr/>
                    <a:lstStyle/>
                    <a:p>
                      <a:pPr algn="l"/>
                      <a:r>
                        <a:rPr lang="en-US" sz="2500" dirty="0" smtClean="0"/>
                        <a:t>= Best for narrow angles</a:t>
                      </a:r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500" dirty="0" smtClean="0"/>
                        <a:t>= Best for wide angles</a:t>
                      </a:r>
                      <a:endParaRPr lang="en-US" sz="2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 descr="zoom_pers_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5181600"/>
            <a:ext cx="2895600" cy="1450881"/>
          </a:xfrm>
          <a:prstGeom prst="rect">
            <a:avLst/>
          </a:prstGeom>
        </p:spPr>
      </p:pic>
      <p:pic>
        <p:nvPicPr>
          <p:cNvPr id="8" name="Picture 7" descr="spherica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5181600"/>
            <a:ext cx="2895600" cy="1447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Dynamic Tone Mapping</a:t>
            </a:r>
            <a:endParaRPr lang="en-US" sz="4000" dirty="0" smtClean="0"/>
          </a:p>
        </p:txBody>
      </p:sp>
      <p:pic>
        <p:nvPicPr>
          <p:cNvPr id="35843" name="Picture 7" descr="StJam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550" y="2011363"/>
            <a:ext cx="8216900" cy="28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6781800" y="4343400"/>
            <a:ext cx="3048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600200" y="3352800"/>
            <a:ext cx="3048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2" grpId="0" animBg="1"/>
      <p:bldP spid="317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8450"/>
            <a:ext cx="8229600" cy="617538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/>
              <a:t>Browser is a Camera</a:t>
            </a:r>
          </a:p>
        </p:txBody>
      </p:sp>
      <p:sp>
        <p:nvSpPr>
          <p:cNvPr id="15390" name="Rectangle 30"/>
          <p:cNvSpPr>
            <a:spLocks noGrp="1" noChangeArrowheads="1"/>
          </p:cNvSpPr>
          <p:nvPr>
            <p:ph idx="1"/>
          </p:nvPr>
        </p:nvSpPr>
        <p:spPr>
          <a:xfrm>
            <a:off x="369888" y="2062163"/>
            <a:ext cx="8229600" cy="3186112"/>
          </a:xfrm>
          <a:noFill/>
          <a:ln/>
        </p:spPr>
        <p:txBody>
          <a:bodyPr/>
          <a:lstStyle/>
          <a:p>
            <a:r>
              <a:rPr lang="en-US" sz="3600" dirty="0"/>
              <a:t>Gigapixel Image == Slice of </a:t>
            </a:r>
            <a:r>
              <a:rPr lang="en-US" sz="3600" dirty="0" err="1"/>
              <a:t>Lightfield</a:t>
            </a:r>
            <a:endParaRPr lang="en-US" sz="3600" dirty="0"/>
          </a:p>
          <a:p>
            <a:pPr lvl="1"/>
            <a:r>
              <a:rPr lang="en-US" sz="3200" dirty="0"/>
              <a:t>Rays through Point</a:t>
            </a:r>
          </a:p>
          <a:p>
            <a:pPr lvl="1"/>
            <a:r>
              <a:rPr lang="en-US" sz="3200" dirty="0"/>
              <a:t>Dense</a:t>
            </a:r>
          </a:p>
          <a:p>
            <a:pPr lvl="1"/>
            <a:r>
              <a:rPr lang="en-US" sz="3200" dirty="0"/>
              <a:t>HDR</a:t>
            </a:r>
          </a:p>
        </p:txBody>
      </p:sp>
      <p:pic>
        <p:nvPicPr>
          <p:cNvPr id="15363" name="Picture 4" descr="tease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862013"/>
            <a:ext cx="51133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17888" y="3346450"/>
            <a:ext cx="3530600" cy="3275013"/>
            <a:chOff x="2153" y="2108"/>
            <a:chExt cx="2224" cy="2063"/>
          </a:xfrm>
        </p:grpSpPr>
        <p:sp>
          <p:nvSpPr>
            <p:cNvPr id="15365" name="Oval 5"/>
            <p:cNvSpPr>
              <a:spLocks noChangeArrowheads="1"/>
            </p:cNvSpPr>
            <p:nvPr/>
          </p:nvSpPr>
          <p:spPr bwMode="auto">
            <a:xfrm>
              <a:off x="2153" y="3077"/>
              <a:ext cx="126" cy="12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6" name="Line 6"/>
            <p:cNvSpPr>
              <a:spLocks noChangeShapeType="1"/>
            </p:cNvSpPr>
            <p:nvPr/>
          </p:nvSpPr>
          <p:spPr bwMode="auto">
            <a:xfrm flipH="1">
              <a:off x="2313" y="2160"/>
              <a:ext cx="394" cy="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67" name="Line 7"/>
            <p:cNvSpPr>
              <a:spLocks noChangeShapeType="1"/>
            </p:cNvSpPr>
            <p:nvPr/>
          </p:nvSpPr>
          <p:spPr bwMode="auto">
            <a:xfrm flipH="1">
              <a:off x="2359" y="2108"/>
              <a:ext cx="704" cy="8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68" name="Line 8"/>
            <p:cNvSpPr>
              <a:spLocks noChangeShapeType="1"/>
            </p:cNvSpPr>
            <p:nvPr/>
          </p:nvSpPr>
          <p:spPr bwMode="auto">
            <a:xfrm flipH="1">
              <a:off x="2407" y="2166"/>
              <a:ext cx="1122" cy="8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69" name="Line 9"/>
            <p:cNvSpPr>
              <a:spLocks noChangeShapeType="1"/>
            </p:cNvSpPr>
            <p:nvPr/>
          </p:nvSpPr>
          <p:spPr bwMode="auto">
            <a:xfrm flipH="1">
              <a:off x="2443" y="2363"/>
              <a:ext cx="1566" cy="6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0" name="Line 10"/>
            <p:cNvSpPr>
              <a:spLocks noChangeShapeType="1"/>
            </p:cNvSpPr>
            <p:nvPr/>
          </p:nvSpPr>
          <p:spPr bwMode="auto">
            <a:xfrm flipH="1" flipV="1">
              <a:off x="2472" y="3135"/>
              <a:ext cx="1905" cy="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1" name="Line 11"/>
            <p:cNvSpPr>
              <a:spLocks noChangeShapeType="1"/>
            </p:cNvSpPr>
            <p:nvPr/>
          </p:nvSpPr>
          <p:spPr bwMode="auto">
            <a:xfrm flipH="1" flipV="1">
              <a:off x="2437" y="3245"/>
              <a:ext cx="1592" cy="6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2" name="Line 12"/>
            <p:cNvSpPr>
              <a:spLocks noChangeShapeType="1"/>
            </p:cNvSpPr>
            <p:nvPr/>
          </p:nvSpPr>
          <p:spPr bwMode="auto">
            <a:xfrm flipH="1" flipV="1">
              <a:off x="2361" y="3356"/>
              <a:ext cx="621" cy="78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3" name="Line 13"/>
            <p:cNvSpPr>
              <a:spLocks noChangeShapeType="1"/>
            </p:cNvSpPr>
            <p:nvPr/>
          </p:nvSpPr>
          <p:spPr bwMode="auto">
            <a:xfrm flipH="1" flipV="1">
              <a:off x="2284" y="3381"/>
              <a:ext cx="158" cy="7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4" name="Line 14"/>
            <p:cNvSpPr>
              <a:spLocks noChangeShapeType="1"/>
            </p:cNvSpPr>
            <p:nvPr/>
          </p:nvSpPr>
          <p:spPr bwMode="auto">
            <a:xfrm flipH="1">
              <a:off x="2243" y="2181"/>
              <a:ext cx="189" cy="7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5" name="Line 15"/>
            <p:cNvSpPr>
              <a:spLocks noChangeShapeType="1"/>
            </p:cNvSpPr>
            <p:nvPr/>
          </p:nvSpPr>
          <p:spPr bwMode="auto">
            <a:xfrm flipH="1">
              <a:off x="2469" y="2733"/>
              <a:ext cx="1755" cy="3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6" name="Line 16"/>
            <p:cNvSpPr>
              <a:spLocks noChangeShapeType="1"/>
            </p:cNvSpPr>
            <p:nvPr/>
          </p:nvSpPr>
          <p:spPr bwMode="auto">
            <a:xfrm flipH="1" flipV="1">
              <a:off x="2459" y="3189"/>
              <a:ext cx="1718" cy="3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 flipV="1">
              <a:off x="2402" y="3298"/>
              <a:ext cx="1211" cy="8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8" name="Line 18"/>
            <p:cNvSpPr>
              <a:spLocks noChangeShapeType="1"/>
            </p:cNvSpPr>
            <p:nvPr/>
          </p:nvSpPr>
          <p:spPr bwMode="auto">
            <a:xfrm rot="315558" flipH="1">
              <a:off x="2370" y="2195"/>
              <a:ext cx="394" cy="76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79" name="Line 19"/>
            <p:cNvSpPr>
              <a:spLocks noChangeShapeType="1"/>
            </p:cNvSpPr>
            <p:nvPr/>
          </p:nvSpPr>
          <p:spPr bwMode="auto">
            <a:xfrm rot="315558" flipH="1">
              <a:off x="2417" y="2161"/>
              <a:ext cx="704" cy="83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80" name="Line 20"/>
            <p:cNvSpPr>
              <a:spLocks noChangeShapeType="1"/>
            </p:cNvSpPr>
            <p:nvPr/>
          </p:nvSpPr>
          <p:spPr bwMode="auto">
            <a:xfrm rot="315558" flipH="1">
              <a:off x="2459" y="2243"/>
              <a:ext cx="1122" cy="8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81" name="Line 21"/>
            <p:cNvSpPr>
              <a:spLocks noChangeShapeType="1"/>
            </p:cNvSpPr>
            <p:nvPr/>
          </p:nvSpPr>
          <p:spPr bwMode="auto">
            <a:xfrm rot="315558" flipH="1">
              <a:off x="2483" y="2463"/>
              <a:ext cx="1566" cy="6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82" name="Line 22"/>
            <p:cNvSpPr>
              <a:spLocks noChangeShapeType="1"/>
            </p:cNvSpPr>
            <p:nvPr/>
          </p:nvSpPr>
          <p:spPr bwMode="auto">
            <a:xfrm rot="315558" flipH="1" flipV="1">
              <a:off x="2469" y="3239"/>
              <a:ext cx="1655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3"/>
            <p:cNvSpPr>
              <a:spLocks noChangeShapeType="1"/>
            </p:cNvSpPr>
            <p:nvPr/>
          </p:nvSpPr>
          <p:spPr bwMode="auto">
            <a:xfrm rot="315558" flipH="1" flipV="1">
              <a:off x="2398" y="3342"/>
              <a:ext cx="1592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4"/>
            <p:cNvSpPr>
              <a:spLocks noChangeShapeType="1"/>
            </p:cNvSpPr>
            <p:nvPr/>
          </p:nvSpPr>
          <p:spPr bwMode="auto">
            <a:xfrm rot="315558" flipH="1" flipV="1">
              <a:off x="2293" y="3394"/>
              <a:ext cx="482" cy="7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Line 25"/>
            <p:cNvSpPr>
              <a:spLocks noChangeShapeType="1"/>
            </p:cNvSpPr>
            <p:nvPr/>
          </p:nvSpPr>
          <p:spPr bwMode="auto">
            <a:xfrm rot="315558" flipH="1" flipV="1">
              <a:off x="2210" y="3395"/>
              <a:ext cx="124" cy="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86" name="Line 26"/>
            <p:cNvSpPr>
              <a:spLocks noChangeShapeType="1"/>
            </p:cNvSpPr>
            <p:nvPr/>
          </p:nvSpPr>
          <p:spPr bwMode="auto">
            <a:xfrm rot="315558" flipH="1">
              <a:off x="2315" y="2200"/>
              <a:ext cx="189" cy="7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87" name="Line 27"/>
            <p:cNvSpPr>
              <a:spLocks noChangeShapeType="1"/>
            </p:cNvSpPr>
            <p:nvPr/>
          </p:nvSpPr>
          <p:spPr bwMode="auto">
            <a:xfrm rot="315558" flipH="1">
              <a:off x="2487" y="2880"/>
              <a:ext cx="1669" cy="30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88" name="Line 28"/>
            <p:cNvSpPr>
              <a:spLocks noChangeShapeType="1"/>
            </p:cNvSpPr>
            <p:nvPr/>
          </p:nvSpPr>
          <p:spPr bwMode="auto">
            <a:xfrm rot="315558" flipH="1" flipV="1">
              <a:off x="2436" y="3294"/>
              <a:ext cx="1718" cy="3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389" name="Line 29"/>
            <p:cNvSpPr>
              <a:spLocks noChangeShapeType="1"/>
            </p:cNvSpPr>
            <p:nvPr/>
          </p:nvSpPr>
          <p:spPr bwMode="auto">
            <a:xfrm rot="315558" flipH="1" flipV="1">
              <a:off x="2356" y="3362"/>
              <a:ext cx="978" cy="7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669" y="34834"/>
            <a:ext cx="7315200" cy="1154097"/>
          </a:xfrm>
        </p:spPr>
        <p:txBody>
          <a:bodyPr/>
          <a:lstStyle/>
          <a:p>
            <a:r>
              <a:rPr lang="en-US" dirty="0" smtClean="0"/>
              <a:t>Dynamic Tone Mapping</a:t>
            </a:r>
            <a:endParaRPr lang="en-US" dirty="0"/>
          </a:p>
        </p:txBody>
      </p:sp>
      <p:pic>
        <p:nvPicPr>
          <p:cNvPr id="5" name="Picture 4" descr="dark_origin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3931000" cy="5257800"/>
          </a:xfrm>
          <a:prstGeom prst="rect">
            <a:avLst/>
          </a:prstGeom>
        </p:spPr>
      </p:pic>
      <p:pic>
        <p:nvPicPr>
          <p:cNvPr id="6" name="Picture 5" descr="haze_origin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295400"/>
            <a:ext cx="3931000" cy="5257800"/>
          </a:xfrm>
          <a:prstGeom prst="rect">
            <a:avLst/>
          </a:prstGeom>
        </p:spPr>
      </p:pic>
      <p:pic>
        <p:nvPicPr>
          <p:cNvPr id="7" name="Picture 6" descr="dark_mapp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98448"/>
            <a:ext cx="3931000" cy="5257800"/>
          </a:xfrm>
          <a:prstGeom prst="rect">
            <a:avLst/>
          </a:prstGeom>
        </p:spPr>
      </p:pic>
      <p:pic>
        <p:nvPicPr>
          <p:cNvPr id="8" name="Picture 7" descr="haze_mappe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448" y="1298448"/>
            <a:ext cx="3931000" cy="5257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94555" y="6488668"/>
            <a:ext cx="124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 action="ppaction://program"/>
              </a:rPr>
              <a:t>Start Demo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oj_cyl_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590800"/>
            <a:ext cx="992124" cy="1984248"/>
          </a:xfrm>
          <a:prstGeom prst="rect">
            <a:avLst/>
          </a:prstGeom>
        </p:spPr>
      </p:pic>
      <p:sp>
        <p:nvSpPr>
          <p:cNvPr id="4403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798571"/>
            <a:ext cx="8229600" cy="432759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Browser </a:t>
            </a:r>
            <a:r>
              <a:rPr lang="en-US" sz="2400" dirty="0" err="1" smtClean="0"/>
              <a:t>plugin</a:t>
            </a:r>
            <a:r>
              <a:rPr lang="en-US" sz="2400" dirty="0" smtClean="0"/>
              <a:t> – </a:t>
            </a:r>
          </a:p>
          <a:p>
            <a:pPr lvl="1"/>
            <a:r>
              <a:rPr lang="en-US" sz="2400" dirty="0" smtClean="0"/>
              <a:t>Internet Explorer or Firefox on Windows</a:t>
            </a:r>
          </a:p>
          <a:p>
            <a:r>
              <a:rPr lang="en-US" sz="2400" dirty="0" smtClean="0"/>
              <a:t>Features</a:t>
            </a:r>
          </a:p>
          <a:p>
            <a:pPr lvl="1"/>
            <a:r>
              <a:rPr lang="en-US" sz="2400" dirty="0" smtClean="0"/>
              <a:t>GPU acceleration</a:t>
            </a:r>
          </a:p>
          <a:p>
            <a:pPr lvl="1"/>
            <a:r>
              <a:rPr lang="en-US" sz="2400" dirty="0" smtClean="0"/>
              <a:t>Dynamic FOV adjustment</a:t>
            </a:r>
          </a:p>
          <a:p>
            <a:pPr lvl="1"/>
            <a:r>
              <a:rPr lang="en-US" sz="2400" dirty="0" smtClean="0"/>
              <a:t>Dynamic Tone adjustment</a:t>
            </a:r>
          </a:p>
          <a:p>
            <a:pPr lvl="1"/>
            <a:r>
              <a:rPr lang="en-US" sz="2400" dirty="0" smtClean="0"/>
              <a:t>HD Photo (soon to be JPEG XR)</a:t>
            </a:r>
          </a:p>
          <a:p>
            <a:r>
              <a:rPr lang="en-US" sz="2400" dirty="0" smtClean="0"/>
              <a:t>Content</a:t>
            </a:r>
          </a:p>
          <a:p>
            <a:pPr lvl="1"/>
            <a:r>
              <a:rPr lang="en-US" sz="2400" dirty="0" smtClean="0"/>
              <a:t>Lots of content already on the web</a:t>
            </a:r>
          </a:p>
          <a:p>
            <a:pPr lvl="1"/>
            <a:r>
              <a:rPr lang="en-US" sz="2400" dirty="0" smtClean="0"/>
              <a:t>Easy to create your own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HDView_Logo_Proto_Med.jp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339" y="265637"/>
            <a:ext cx="3333750" cy="1323975"/>
          </a:xfrm>
          <a:prstGeom prst="rect">
            <a:avLst/>
          </a:prstGeom>
        </p:spPr>
      </p:pic>
      <p:pic>
        <p:nvPicPr>
          <p:cNvPr id="5" name="Picture 4" descr="ie7_xp_h2_rgb.jpg"/>
          <p:cNvPicPr>
            <a:picLocks noChangeAspect="1"/>
          </p:cNvPicPr>
          <p:nvPr/>
        </p:nvPicPr>
        <p:blipFill>
          <a:blip r:embed="rId5"/>
          <a:srcRect l="5015" t="7377" r="67021" b="4098"/>
          <a:stretch>
            <a:fillRect/>
          </a:stretch>
        </p:blipFill>
        <p:spPr>
          <a:xfrm>
            <a:off x="6400800" y="1981200"/>
            <a:ext cx="778933" cy="914400"/>
          </a:xfrm>
          <a:prstGeom prst="rect">
            <a:avLst/>
          </a:prstGeom>
        </p:spPr>
      </p:pic>
      <p:pic>
        <p:nvPicPr>
          <p:cNvPr id="6" name="Picture 5" descr="firefoxico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600" y="1981200"/>
            <a:ext cx="838200" cy="838200"/>
          </a:xfrm>
          <a:prstGeom prst="rect">
            <a:avLst/>
          </a:prstGeom>
        </p:spPr>
      </p:pic>
      <p:pic>
        <p:nvPicPr>
          <p:cNvPr id="10" name="Picture 9" descr="xRez_home_0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150" y="4419600"/>
            <a:ext cx="2381250" cy="1109215"/>
          </a:xfrm>
          <a:prstGeom prst="rect">
            <a:avLst/>
          </a:prstGeom>
        </p:spPr>
      </p:pic>
      <p:pic>
        <p:nvPicPr>
          <p:cNvPr id="12" name="Picture 11" descr="gpcity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5715000"/>
            <a:ext cx="4048125" cy="1047750"/>
          </a:xfrm>
          <a:prstGeom prst="rect">
            <a:avLst/>
          </a:prstGeom>
        </p:spPr>
      </p:pic>
      <p:pic>
        <p:nvPicPr>
          <p:cNvPr id="11" name="Picture 10" descr="corner_logo3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979524">
            <a:off x="5049453" y="4662158"/>
            <a:ext cx="2143125" cy="49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Work</a:t>
            </a:r>
            <a:endParaRPr lang="en-US" i="1" smtClean="0"/>
          </a:p>
        </p:txBody>
      </p:sp>
      <p:sp>
        <p:nvSpPr>
          <p:cNvPr id="45059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Better scene sampling</a:t>
            </a:r>
          </a:p>
          <a:p>
            <a:pPr lvl="1"/>
            <a:r>
              <a:rPr lang="en-US" dirty="0" smtClean="0"/>
              <a:t>More pixels interesting areas, less in blank areas e.g. sky</a:t>
            </a:r>
          </a:p>
          <a:p>
            <a:pPr lvl="1"/>
            <a:r>
              <a:rPr lang="en-US" dirty="0" smtClean="0"/>
              <a:t>Depth of field control</a:t>
            </a:r>
          </a:p>
          <a:p>
            <a:pPr lvl="1"/>
            <a:r>
              <a:rPr lang="en-US" dirty="0" smtClean="0"/>
              <a:t>HDR</a:t>
            </a:r>
          </a:p>
          <a:p>
            <a:pPr lvl="1"/>
            <a:r>
              <a:rPr lang="en-US" dirty="0" smtClean="0"/>
              <a:t>Deal with atmospheric effects</a:t>
            </a:r>
          </a:p>
          <a:p>
            <a:pPr lvl="1"/>
            <a:r>
              <a:rPr lang="en-US" dirty="0" smtClean="0"/>
              <a:t>Capture moving objects</a:t>
            </a:r>
          </a:p>
          <a:p>
            <a:r>
              <a:rPr lang="en-US" dirty="0" smtClean="0"/>
              <a:t>Viewing</a:t>
            </a:r>
          </a:p>
          <a:p>
            <a:pPr lvl="1"/>
            <a:r>
              <a:rPr lang="en-US" dirty="0" smtClean="0"/>
              <a:t>Color temperature</a:t>
            </a:r>
          </a:p>
          <a:p>
            <a:pPr lvl="1"/>
            <a:r>
              <a:rPr lang="en-US" dirty="0" smtClean="0"/>
              <a:t>Better dynamic scene analysis</a:t>
            </a:r>
          </a:p>
          <a:p>
            <a:pPr lvl="1"/>
            <a:r>
              <a:rPr lang="en-US" dirty="0" smtClean="0"/>
              <a:t>Combine with </a:t>
            </a:r>
            <a:r>
              <a:rPr lang="en-US" dirty="0" err="1" smtClean="0"/>
              <a:t>Photosynth</a:t>
            </a:r>
            <a:endParaRPr lang="en-US" dirty="0" smtClean="0"/>
          </a:p>
          <a:p>
            <a:r>
              <a:rPr lang="en-US" dirty="0" smtClean="0"/>
              <a:t>High Dynamic Range Streaming</a:t>
            </a:r>
          </a:p>
          <a:p>
            <a:r>
              <a:rPr lang="en-US" dirty="0" smtClean="0"/>
              <a:t>Editing/Annotating Gigapixel Images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139" y="0"/>
            <a:ext cx="82296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i="1" dirty="0" smtClean="0"/>
          </a:p>
        </p:txBody>
      </p:sp>
      <p:sp>
        <p:nvSpPr>
          <p:cNvPr id="46083" name="Rectangle 5"/>
          <p:cNvSpPr>
            <a:spLocks noGrp="1" noChangeArrowheads="1"/>
          </p:cNvSpPr>
          <p:nvPr>
            <p:ph idx="1"/>
          </p:nvPr>
        </p:nvSpPr>
        <p:spPr>
          <a:xfrm>
            <a:off x="472191" y="1262922"/>
            <a:ext cx="8229600" cy="5061678"/>
          </a:xfrm>
        </p:spPr>
        <p:txBody>
          <a:bodyPr>
            <a:normAutofit/>
          </a:bodyPr>
          <a:lstStyle/>
          <a:p>
            <a:r>
              <a:rPr lang="en-US" dirty="0" smtClean="0"/>
              <a:t>Capturing Gigapixel Images</a:t>
            </a:r>
          </a:p>
          <a:p>
            <a:r>
              <a:rPr lang="en-US" dirty="0" smtClean="0"/>
              <a:t>Stitching panorama into a radiance map.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novel viewer</a:t>
            </a:r>
          </a:p>
          <a:p>
            <a:pPr lvl="1"/>
            <a:r>
              <a:rPr lang="en-US" dirty="0" smtClean="0"/>
              <a:t>Dynamically adapts to field of view</a:t>
            </a:r>
          </a:p>
          <a:p>
            <a:pPr lvl="1"/>
            <a:r>
              <a:rPr lang="en-US" dirty="0" smtClean="0"/>
              <a:t>Dynamically adapts tonal adjustment</a:t>
            </a:r>
          </a:p>
          <a:p>
            <a:r>
              <a:rPr lang="en-US" dirty="0" smtClean="0"/>
              <a:t>New web content to browse</a:t>
            </a:r>
          </a:p>
          <a:p>
            <a:r>
              <a:rPr lang="en-US" dirty="0" smtClean="0"/>
              <a:t>Thank You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46084" name="Picture 6" descr="\\mcohen\KerryPark\Rig2.jpg"/>
          <p:cNvPicPr>
            <a:picLocks noChangeAspect="1" noChangeArrowheads="1"/>
          </p:cNvPicPr>
          <p:nvPr/>
        </p:nvPicPr>
        <p:blipFill>
          <a:blip r:embed="rId2" cstate="print"/>
          <a:srcRect t="15851" r="37379" b="-362"/>
          <a:stretch>
            <a:fillRect/>
          </a:stretch>
        </p:blipFill>
        <p:spPr bwMode="auto">
          <a:xfrm>
            <a:off x="8106400" y="1240921"/>
            <a:ext cx="885200" cy="1502279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46085" name="Picture 4" descr="HDView_Logo_Proto_Med.jpg">
            <a:hlinkClick r:id="rId3" action="ppaction://program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8994" y="5486400"/>
            <a:ext cx="2846388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StJamesSr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1240" y="2133600"/>
            <a:ext cx="3435960" cy="1210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proj_cyl_0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429000"/>
            <a:ext cx="992124" cy="1984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 flipH="1">
            <a:off x="3671888" y="3429000"/>
            <a:ext cx="625475" cy="1216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 flipH="1">
            <a:off x="3744913" y="3346450"/>
            <a:ext cx="1117600" cy="1330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 flipH="1">
            <a:off x="3821113" y="3438525"/>
            <a:ext cx="1781175" cy="1300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89" name="Line 5"/>
          <p:cNvSpPr>
            <a:spLocks noChangeShapeType="1"/>
          </p:cNvSpPr>
          <p:nvPr/>
        </p:nvSpPr>
        <p:spPr bwMode="auto">
          <a:xfrm flipH="1">
            <a:off x="3878263" y="3751263"/>
            <a:ext cx="2486025" cy="1049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 flipH="1" flipV="1">
            <a:off x="3924300" y="4976813"/>
            <a:ext cx="3024188" cy="90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91" name="Line 7"/>
          <p:cNvSpPr>
            <a:spLocks noChangeShapeType="1"/>
          </p:cNvSpPr>
          <p:nvPr/>
        </p:nvSpPr>
        <p:spPr bwMode="auto">
          <a:xfrm flipH="1" flipV="1">
            <a:off x="3868738" y="5151438"/>
            <a:ext cx="2527300" cy="995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 flipH="1" flipV="1">
            <a:off x="3748088" y="5327650"/>
            <a:ext cx="985837" cy="12461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 flipV="1">
            <a:off x="3625850" y="5367338"/>
            <a:ext cx="250825" cy="1146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 flipH="1">
            <a:off x="3560763" y="3462338"/>
            <a:ext cx="300037" cy="11541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 flipH="1">
            <a:off x="3919538" y="4338638"/>
            <a:ext cx="2786062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 flipH="1" flipV="1">
            <a:off x="3903663" y="5062538"/>
            <a:ext cx="2727325" cy="593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97" name="Line 13"/>
          <p:cNvSpPr>
            <a:spLocks noChangeShapeType="1"/>
          </p:cNvSpPr>
          <p:nvPr/>
        </p:nvSpPr>
        <p:spPr bwMode="auto">
          <a:xfrm flipH="1" flipV="1">
            <a:off x="3813175" y="5235575"/>
            <a:ext cx="1922463" cy="1311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98" name="Line 14"/>
          <p:cNvSpPr>
            <a:spLocks noChangeShapeType="1"/>
          </p:cNvSpPr>
          <p:nvPr/>
        </p:nvSpPr>
        <p:spPr bwMode="auto">
          <a:xfrm rot="315558" flipH="1">
            <a:off x="3762375" y="3484563"/>
            <a:ext cx="625475" cy="12160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399" name="Line 15"/>
          <p:cNvSpPr>
            <a:spLocks noChangeShapeType="1"/>
          </p:cNvSpPr>
          <p:nvPr/>
        </p:nvSpPr>
        <p:spPr bwMode="auto">
          <a:xfrm rot="315558" flipH="1">
            <a:off x="3836988" y="3430588"/>
            <a:ext cx="1117600" cy="13303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0" name="Line 16"/>
          <p:cNvSpPr>
            <a:spLocks noChangeShapeType="1"/>
          </p:cNvSpPr>
          <p:nvPr/>
        </p:nvSpPr>
        <p:spPr bwMode="auto">
          <a:xfrm rot="315558" flipH="1">
            <a:off x="3903663" y="3560763"/>
            <a:ext cx="1781175" cy="13001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1" name="Line 17"/>
          <p:cNvSpPr>
            <a:spLocks noChangeShapeType="1"/>
          </p:cNvSpPr>
          <p:nvPr/>
        </p:nvSpPr>
        <p:spPr bwMode="auto">
          <a:xfrm rot="315558" flipH="1">
            <a:off x="3941763" y="3910013"/>
            <a:ext cx="2486025" cy="1049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 rot="315558" flipH="1" flipV="1">
            <a:off x="3919538" y="5141913"/>
            <a:ext cx="2627312" cy="71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 rot="315558" flipH="1" flipV="1">
            <a:off x="3806825" y="5305425"/>
            <a:ext cx="2527300" cy="995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rot="315558" flipH="1" flipV="1">
            <a:off x="3640138" y="5387975"/>
            <a:ext cx="765175" cy="1233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 rot="315558" flipH="1" flipV="1">
            <a:off x="3508375" y="5389563"/>
            <a:ext cx="196850" cy="11509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 rot="315558" flipH="1">
            <a:off x="3675063" y="3492500"/>
            <a:ext cx="300037" cy="1154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 rot="315558" flipH="1">
            <a:off x="3948113" y="4572000"/>
            <a:ext cx="2649537" cy="4873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8" name="Line 24"/>
          <p:cNvSpPr>
            <a:spLocks noChangeShapeType="1"/>
          </p:cNvSpPr>
          <p:nvPr/>
        </p:nvSpPr>
        <p:spPr bwMode="auto">
          <a:xfrm rot="315558" flipH="1" flipV="1">
            <a:off x="3867150" y="5229225"/>
            <a:ext cx="2727325" cy="593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09" name="Line 25"/>
          <p:cNvSpPr>
            <a:spLocks noChangeShapeType="1"/>
          </p:cNvSpPr>
          <p:nvPr/>
        </p:nvSpPr>
        <p:spPr bwMode="auto">
          <a:xfrm rot="315558" flipH="1" flipV="1">
            <a:off x="3740150" y="5337175"/>
            <a:ext cx="1552575" cy="1114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0" name="Rectangle 26"/>
          <p:cNvSpPr>
            <a:spLocks noGrp="1" noChangeArrowheads="1"/>
          </p:cNvSpPr>
          <p:nvPr>
            <p:ph type="title"/>
          </p:nvPr>
        </p:nvSpPr>
        <p:spPr>
          <a:xfrm>
            <a:off x="457200" y="298450"/>
            <a:ext cx="8229600" cy="617538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/>
              <a:t>Browser is a Camera</a:t>
            </a:r>
          </a:p>
        </p:txBody>
      </p:sp>
      <p:sp>
        <p:nvSpPr>
          <p:cNvPr id="16412" name="Rectangle 28"/>
          <p:cNvSpPr>
            <a:spLocks noGrp="1" noChangeArrowheads="1"/>
          </p:cNvSpPr>
          <p:nvPr>
            <p:ph idx="1"/>
          </p:nvPr>
        </p:nvSpPr>
        <p:spPr>
          <a:xfrm>
            <a:off x="369888" y="2062163"/>
            <a:ext cx="8229600" cy="4587875"/>
          </a:xfrm>
          <a:noFill/>
          <a:ln/>
        </p:spPr>
        <p:txBody>
          <a:bodyPr/>
          <a:lstStyle/>
          <a:p>
            <a:r>
              <a:rPr lang="en-US" sz="3600" dirty="0"/>
              <a:t>Gigapixel Image == Slice of </a:t>
            </a:r>
            <a:r>
              <a:rPr lang="en-US" sz="3600" dirty="0" err="1"/>
              <a:t>Lightfield</a:t>
            </a:r>
            <a:endParaRPr lang="en-US" sz="3600" dirty="0"/>
          </a:p>
          <a:p>
            <a:r>
              <a:rPr lang="en-US" sz="3600" dirty="0"/>
              <a:t>Viewer == Camera</a:t>
            </a:r>
          </a:p>
          <a:p>
            <a:pPr lvl="1"/>
            <a:r>
              <a:rPr lang="en-US" sz="3200" dirty="0"/>
              <a:t>Point It</a:t>
            </a:r>
          </a:p>
        </p:txBody>
      </p:sp>
      <p:pic>
        <p:nvPicPr>
          <p:cNvPr id="16411" name="Picture 4" descr="tease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862013"/>
            <a:ext cx="51133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13" name="Line 29"/>
          <p:cNvSpPr>
            <a:spLocks noChangeShapeType="1"/>
          </p:cNvSpPr>
          <p:nvPr/>
        </p:nvSpPr>
        <p:spPr bwMode="auto">
          <a:xfrm flipH="1">
            <a:off x="3671888" y="3429000"/>
            <a:ext cx="625475" cy="1216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4" name="Line 30"/>
          <p:cNvSpPr>
            <a:spLocks noChangeShapeType="1"/>
          </p:cNvSpPr>
          <p:nvPr/>
        </p:nvSpPr>
        <p:spPr bwMode="auto">
          <a:xfrm flipH="1">
            <a:off x="3744913" y="3346450"/>
            <a:ext cx="1117600" cy="1330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5" name="Line 31"/>
          <p:cNvSpPr>
            <a:spLocks noChangeShapeType="1"/>
          </p:cNvSpPr>
          <p:nvPr/>
        </p:nvSpPr>
        <p:spPr bwMode="auto">
          <a:xfrm flipH="1">
            <a:off x="3821113" y="3438525"/>
            <a:ext cx="1781175" cy="1300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6" name="Line 32"/>
          <p:cNvSpPr>
            <a:spLocks noChangeShapeType="1"/>
          </p:cNvSpPr>
          <p:nvPr/>
        </p:nvSpPr>
        <p:spPr bwMode="auto">
          <a:xfrm flipH="1">
            <a:off x="3878263" y="3751263"/>
            <a:ext cx="2486025" cy="1049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7" name="Line 33"/>
          <p:cNvSpPr>
            <a:spLocks noChangeShapeType="1"/>
          </p:cNvSpPr>
          <p:nvPr/>
        </p:nvSpPr>
        <p:spPr bwMode="auto">
          <a:xfrm flipH="1" flipV="1">
            <a:off x="3924300" y="4976813"/>
            <a:ext cx="3024188" cy="90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8" name="Line 34"/>
          <p:cNvSpPr>
            <a:spLocks noChangeShapeType="1"/>
          </p:cNvSpPr>
          <p:nvPr/>
        </p:nvSpPr>
        <p:spPr bwMode="auto">
          <a:xfrm flipH="1" flipV="1">
            <a:off x="3868738" y="5151438"/>
            <a:ext cx="2527300" cy="995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19" name="Line 35"/>
          <p:cNvSpPr>
            <a:spLocks noChangeShapeType="1"/>
          </p:cNvSpPr>
          <p:nvPr/>
        </p:nvSpPr>
        <p:spPr bwMode="auto">
          <a:xfrm flipH="1" flipV="1">
            <a:off x="3748088" y="5327650"/>
            <a:ext cx="985837" cy="12461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20" name="Line 36"/>
          <p:cNvSpPr>
            <a:spLocks noChangeShapeType="1"/>
          </p:cNvSpPr>
          <p:nvPr/>
        </p:nvSpPr>
        <p:spPr bwMode="auto">
          <a:xfrm flipH="1" flipV="1">
            <a:off x="3625850" y="5367338"/>
            <a:ext cx="250825" cy="1146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21" name="Line 37"/>
          <p:cNvSpPr>
            <a:spLocks noChangeShapeType="1"/>
          </p:cNvSpPr>
          <p:nvPr/>
        </p:nvSpPr>
        <p:spPr bwMode="auto">
          <a:xfrm flipH="1">
            <a:off x="3560763" y="3462338"/>
            <a:ext cx="300037" cy="11541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 flipH="1">
            <a:off x="3919538" y="4338638"/>
            <a:ext cx="2786062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 flipH="1" flipV="1">
            <a:off x="3903663" y="5062538"/>
            <a:ext cx="2727325" cy="593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 flipH="1" flipV="1">
            <a:off x="3813175" y="5235575"/>
            <a:ext cx="1922463" cy="1311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1052513" y="3857625"/>
            <a:ext cx="5224462" cy="2116138"/>
            <a:chOff x="663" y="2430"/>
            <a:chExt cx="3291" cy="1333"/>
          </a:xfrm>
        </p:grpSpPr>
        <p:sp>
          <p:nvSpPr>
            <p:cNvPr id="16426" name="Rectangle 42"/>
            <p:cNvSpPr>
              <a:spLocks noChangeArrowheads="1"/>
            </p:cNvSpPr>
            <p:nvPr/>
          </p:nvSpPr>
          <p:spPr bwMode="auto">
            <a:xfrm>
              <a:off x="663" y="2487"/>
              <a:ext cx="3235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3"/>
            <p:cNvGrpSpPr>
              <a:grpSpLocks/>
            </p:cNvGrpSpPr>
            <p:nvPr/>
          </p:nvGrpSpPr>
          <p:grpSpPr bwMode="auto">
            <a:xfrm>
              <a:off x="2019" y="2430"/>
              <a:ext cx="1935" cy="1264"/>
              <a:chOff x="2019" y="2399"/>
              <a:chExt cx="1935" cy="1333"/>
            </a:xfrm>
          </p:grpSpPr>
          <p:sp>
            <p:nvSpPr>
              <p:cNvPr id="16428" name="Freeform 44"/>
              <p:cNvSpPr>
                <a:spLocks/>
              </p:cNvSpPr>
              <p:nvPr/>
            </p:nvSpPr>
            <p:spPr bwMode="auto">
              <a:xfrm>
                <a:off x="2171" y="2399"/>
                <a:ext cx="1783" cy="1333"/>
              </a:xfrm>
              <a:custGeom>
                <a:avLst/>
                <a:gdLst/>
                <a:ahLst/>
                <a:cxnLst>
                  <a:cxn ang="0">
                    <a:pos x="0" y="757"/>
                  </a:cxn>
                  <a:cxn ang="0">
                    <a:pos x="1783" y="0"/>
                  </a:cxn>
                  <a:cxn ang="0">
                    <a:pos x="1783" y="1333"/>
                  </a:cxn>
                  <a:cxn ang="0">
                    <a:pos x="0" y="757"/>
                  </a:cxn>
                </a:cxnLst>
                <a:rect l="0" t="0" r="r" b="b"/>
                <a:pathLst>
                  <a:path w="1783" h="1333">
                    <a:moveTo>
                      <a:pt x="0" y="757"/>
                    </a:moveTo>
                    <a:lnTo>
                      <a:pt x="1783" y="0"/>
                    </a:lnTo>
                    <a:lnTo>
                      <a:pt x="1783" y="1333"/>
                    </a:lnTo>
                    <a:lnTo>
                      <a:pt x="0" y="757"/>
                    </a:lnTo>
                    <a:close/>
                  </a:path>
                </a:pathLst>
              </a:custGeom>
              <a:solidFill>
                <a:schemeClr val="accent2">
                  <a:alpha val="10001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" name="Group 45"/>
              <p:cNvGrpSpPr>
                <a:grpSpLocks/>
              </p:cNvGrpSpPr>
              <p:nvPr/>
            </p:nvGrpSpPr>
            <p:grpSpPr bwMode="auto">
              <a:xfrm>
                <a:off x="2019" y="2880"/>
                <a:ext cx="355" cy="497"/>
                <a:chOff x="2019" y="2880"/>
                <a:chExt cx="355" cy="497"/>
              </a:xfrm>
            </p:grpSpPr>
            <p:sp>
              <p:nvSpPr>
                <p:cNvPr id="16430" name="Rectangle 46"/>
                <p:cNvSpPr>
                  <a:spLocks noChangeArrowheads="1"/>
                </p:cNvSpPr>
                <p:nvPr/>
              </p:nvSpPr>
              <p:spPr bwMode="auto">
                <a:xfrm>
                  <a:off x="2019" y="2880"/>
                  <a:ext cx="229" cy="497"/>
                </a:xfrm>
                <a:prstGeom prst="rect">
                  <a:avLst/>
                </a:prstGeom>
                <a:solidFill>
                  <a:srgbClr val="9933F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431" name="Rectangle 47"/>
                <p:cNvSpPr>
                  <a:spLocks noChangeArrowheads="1"/>
                </p:cNvSpPr>
                <p:nvPr/>
              </p:nvSpPr>
              <p:spPr bwMode="auto">
                <a:xfrm>
                  <a:off x="2161" y="3055"/>
                  <a:ext cx="213" cy="173"/>
                </a:xfrm>
                <a:prstGeom prst="rect">
                  <a:avLst/>
                </a:prstGeom>
                <a:solidFill>
                  <a:srgbClr val="9933F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300000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6600000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3300000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17888" y="3346450"/>
            <a:ext cx="3530600" cy="3275013"/>
            <a:chOff x="2153" y="2108"/>
            <a:chExt cx="2224" cy="2063"/>
          </a:xfrm>
        </p:grpSpPr>
        <p:sp>
          <p:nvSpPr>
            <p:cNvPr id="17411" name="Oval 3"/>
            <p:cNvSpPr>
              <a:spLocks noChangeArrowheads="1"/>
            </p:cNvSpPr>
            <p:nvPr/>
          </p:nvSpPr>
          <p:spPr bwMode="auto">
            <a:xfrm>
              <a:off x="2153" y="3077"/>
              <a:ext cx="126" cy="12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2" name="Line 4"/>
            <p:cNvSpPr>
              <a:spLocks noChangeShapeType="1"/>
            </p:cNvSpPr>
            <p:nvPr/>
          </p:nvSpPr>
          <p:spPr bwMode="auto">
            <a:xfrm flipH="1">
              <a:off x="2313" y="2160"/>
              <a:ext cx="394" cy="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3" name="Line 5"/>
            <p:cNvSpPr>
              <a:spLocks noChangeShapeType="1"/>
            </p:cNvSpPr>
            <p:nvPr/>
          </p:nvSpPr>
          <p:spPr bwMode="auto">
            <a:xfrm flipH="1">
              <a:off x="2359" y="2108"/>
              <a:ext cx="704" cy="8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4" name="Line 6"/>
            <p:cNvSpPr>
              <a:spLocks noChangeShapeType="1"/>
            </p:cNvSpPr>
            <p:nvPr/>
          </p:nvSpPr>
          <p:spPr bwMode="auto">
            <a:xfrm flipH="1">
              <a:off x="2407" y="2166"/>
              <a:ext cx="1122" cy="8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Line 7"/>
            <p:cNvSpPr>
              <a:spLocks noChangeShapeType="1"/>
            </p:cNvSpPr>
            <p:nvPr/>
          </p:nvSpPr>
          <p:spPr bwMode="auto">
            <a:xfrm flipH="1">
              <a:off x="2443" y="2363"/>
              <a:ext cx="1566" cy="6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6" name="Line 8"/>
            <p:cNvSpPr>
              <a:spLocks noChangeShapeType="1"/>
            </p:cNvSpPr>
            <p:nvPr/>
          </p:nvSpPr>
          <p:spPr bwMode="auto">
            <a:xfrm flipH="1" flipV="1">
              <a:off x="2472" y="3135"/>
              <a:ext cx="1905" cy="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7" name="Line 9"/>
            <p:cNvSpPr>
              <a:spLocks noChangeShapeType="1"/>
            </p:cNvSpPr>
            <p:nvPr/>
          </p:nvSpPr>
          <p:spPr bwMode="auto">
            <a:xfrm flipH="1" flipV="1">
              <a:off x="2437" y="3245"/>
              <a:ext cx="1592" cy="6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8" name="Line 10"/>
            <p:cNvSpPr>
              <a:spLocks noChangeShapeType="1"/>
            </p:cNvSpPr>
            <p:nvPr/>
          </p:nvSpPr>
          <p:spPr bwMode="auto">
            <a:xfrm flipH="1" flipV="1">
              <a:off x="2361" y="3356"/>
              <a:ext cx="621" cy="78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19" name="Line 11"/>
            <p:cNvSpPr>
              <a:spLocks noChangeShapeType="1"/>
            </p:cNvSpPr>
            <p:nvPr/>
          </p:nvSpPr>
          <p:spPr bwMode="auto">
            <a:xfrm flipH="1" flipV="1">
              <a:off x="2284" y="3381"/>
              <a:ext cx="158" cy="7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0" name="Line 12"/>
            <p:cNvSpPr>
              <a:spLocks noChangeShapeType="1"/>
            </p:cNvSpPr>
            <p:nvPr/>
          </p:nvSpPr>
          <p:spPr bwMode="auto">
            <a:xfrm flipH="1">
              <a:off x="2243" y="2181"/>
              <a:ext cx="189" cy="7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1" name="Line 13"/>
            <p:cNvSpPr>
              <a:spLocks noChangeShapeType="1"/>
            </p:cNvSpPr>
            <p:nvPr/>
          </p:nvSpPr>
          <p:spPr bwMode="auto">
            <a:xfrm flipH="1">
              <a:off x="2469" y="2733"/>
              <a:ext cx="1755" cy="3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2" name="Line 14"/>
            <p:cNvSpPr>
              <a:spLocks noChangeShapeType="1"/>
            </p:cNvSpPr>
            <p:nvPr/>
          </p:nvSpPr>
          <p:spPr bwMode="auto">
            <a:xfrm flipH="1" flipV="1">
              <a:off x="2459" y="3189"/>
              <a:ext cx="1718" cy="3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3" name="Line 15"/>
            <p:cNvSpPr>
              <a:spLocks noChangeShapeType="1"/>
            </p:cNvSpPr>
            <p:nvPr/>
          </p:nvSpPr>
          <p:spPr bwMode="auto">
            <a:xfrm flipH="1" flipV="1">
              <a:off x="2402" y="3298"/>
              <a:ext cx="1211" cy="8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16"/>
            <p:cNvSpPr>
              <a:spLocks noChangeShapeType="1"/>
            </p:cNvSpPr>
            <p:nvPr/>
          </p:nvSpPr>
          <p:spPr bwMode="auto">
            <a:xfrm rot="315558" flipH="1">
              <a:off x="2370" y="2195"/>
              <a:ext cx="394" cy="76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Line 17"/>
            <p:cNvSpPr>
              <a:spLocks noChangeShapeType="1"/>
            </p:cNvSpPr>
            <p:nvPr/>
          </p:nvSpPr>
          <p:spPr bwMode="auto">
            <a:xfrm rot="315558" flipH="1">
              <a:off x="2417" y="2161"/>
              <a:ext cx="704" cy="83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6" name="Line 18"/>
            <p:cNvSpPr>
              <a:spLocks noChangeShapeType="1"/>
            </p:cNvSpPr>
            <p:nvPr/>
          </p:nvSpPr>
          <p:spPr bwMode="auto">
            <a:xfrm rot="315558" flipH="1">
              <a:off x="2459" y="2243"/>
              <a:ext cx="1122" cy="8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7" name="Line 19"/>
            <p:cNvSpPr>
              <a:spLocks noChangeShapeType="1"/>
            </p:cNvSpPr>
            <p:nvPr/>
          </p:nvSpPr>
          <p:spPr bwMode="auto">
            <a:xfrm rot="315558" flipH="1">
              <a:off x="2483" y="2463"/>
              <a:ext cx="1566" cy="6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8" name="Line 20"/>
            <p:cNvSpPr>
              <a:spLocks noChangeShapeType="1"/>
            </p:cNvSpPr>
            <p:nvPr/>
          </p:nvSpPr>
          <p:spPr bwMode="auto">
            <a:xfrm rot="315558" flipH="1" flipV="1">
              <a:off x="2469" y="3239"/>
              <a:ext cx="1655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29" name="Line 21"/>
            <p:cNvSpPr>
              <a:spLocks noChangeShapeType="1"/>
            </p:cNvSpPr>
            <p:nvPr/>
          </p:nvSpPr>
          <p:spPr bwMode="auto">
            <a:xfrm rot="315558" flipH="1" flipV="1">
              <a:off x="2398" y="3342"/>
              <a:ext cx="1592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0" name="Line 22"/>
            <p:cNvSpPr>
              <a:spLocks noChangeShapeType="1"/>
            </p:cNvSpPr>
            <p:nvPr/>
          </p:nvSpPr>
          <p:spPr bwMode="auto">
            <a:xfrm rot="315558" flipH="1" flipV="1">
              <a:off x="2293" y="3394"/>
              <a:ext cx="482" cy="7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1" name="Line 23"/>
            <p:cNvSpPr>
              <a:spLocks noChangeShapeType="1"/>
            </p:cNvSpPr>
            <p:nvPr/>
          </p:nvSpPr>
          <p:spPr bwMode="auto">
            <a:xfrm rot="315558" flipH="1" flipV="1">
              <a:off x="2210" y="3395"/>
              <a:ext cx="124" cy="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2" name="Line 24"/>
            <p:cNvSpPr>
              <a:spLocks noChangeShapeType="1"/>
            </p:cNvSpPr>
            <p:nvPr/>
          </p:nvSpPr>
          <p:spPr bwMode="auto">
            <a:xfrm rot="315558" flipH="1">
              <a:off x="2315" y="2200"/>
              <a:ext cx="189" cy="7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3" name="Line 25"/>
            <p:cNvSpPr>
              <a:spLocks noChangeShapeType="1"/>
            </p:cNvSpPr>
            <p:nvPr/>
          </p:nvSpPr>
          <p:spPr bwMode="auto">
            <a:xfrm rot="315558" flipH="1">
              <a:off x="2487" y="2880"/>
              <a:ext cx="1669" cy="30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4" name="Line 26"/>
            <p:cNvSpPr>
              <a:spLocks noChangeShapeType="1"/>
            </p:cNvSpPr>
            <p:nvPr/>
          </p:nvSpPr>
          <p:spPr bwMode="auto">
            <a:xfrm rot="315558" flipH="1" flipV="1">
              <a:off x="2436" y="3294"/>
              <a:ext cx="1718" cy="3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435" name="Line 27"/>
            <p:cNvSpPr>
              <a:spLocks noChangeShapeType="1"/>
            </p:cNvSpPr>
            <p:nvPr/>
          </p:nvSpPr>
          <p:spPr bwMode="auto">
            <a:xfrm rot="315558" flipH="1" flipV="1">
              <a:off x="2356" y="3362"/>
              <a:ext cx="978" cy="7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36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298450"/>
            <a:ext cx="8229600" cy="617538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/>
              <a:t>Browser is a Camera</a:t>
            </a:r>
          </a:p>
        </p:txBody>
      </p:sp>
      <p:sp>
        <p:nvSpPr>
          <p:cNvPr id="17438" name="Rectangle 30"/>
          <p:cNvSpPr>
            <a:spLocks noGrp="1" noChangeArrowheads="1"/>
          </p:cNvSpPr>
          <p:nvPr>
            <p:ph idx="1"/>
          </p:nvPr>
        </p:nvSpPr>
        <p:spPr>
          <a:xfrm>
            <a:off x="369888" y="2062163"/>
            <a:ext cx="8229600" cy="4538662"/>
          </a:xfrm>
          <a:noFill/>
          <a:ln/>
        </p:spPr>
        <p:txBody>
          <a:bodyPr/>
          <a:lstStyle/>
          <a:p>
            <a:r>
              <a:rPr lang="en-US" sz="3600" dirty="0"/>
              <a:t>Gigapixel Image == Slice of </a:t>
            </a:r>
            <a:r>
              <a:rPr lang="en-US" sz="3600" dirty="0" err="1"/>
              <a:t>Lightfield</a:t>
            </a:r>
            <a:endParaRPr lang="en-US" sz="3600" dirty="0"/>
          </a:p>
          <a:p>
            <a:r>
              <a:rPr lang="en-US" sz="3600" dirty="0"/>
              <a:t>Viewer == Camera</a:t>
            </a:r>
          </a:p>
          <a:p>
            <a:pPr lvl="1"/>
            <a:r>
              <a:rPr lang="en-US" sz="3200" dirty="0"/>
              <a:t>Point It</a:t>
            </a:r>
          </a:p>
          <a:p>
            <a:pPr lvl="1"/>
            <a:r>
              <a:rPr lang="en-US" sz="3200" dirty="0"/>
              <a:t>Zoom in</a:t>
            </a:r>
          </a:p>
        </p:txBody>
      </p:sp>
      <p:pic>
        <p:nvPicPr>
          <p:cNvPr id="17437" name="Picture 4" descr="tease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862013"/>
            <a:ext cx="51133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39" name="Line 31"/>
          <p:cNvSpPr>
            <a:spLocks noChangeShapeType="1"/>
          </p:cNvSpPr>
          <p:nvPr/>
        </p:nvSpPr>
        <p:spPr bwMode="auto">
          <a:xfrm flipH="1">
            <a:off x="3671888" y="3429000"/>
            <a:ext cx="625475" cy="1216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40" name="Line 32"/>
          <p:cNvSpPr>
            <a:spLocks noChangeShapeType="1"/>
          </p:cNvSpPr>
          <p:nvPr/>
        </p:nvSpPr>
        <p:spPr bwMode="auto">
          <a:xfrm flipH="1">
            <a:off x="3744913" y="3346450"/>
            <a:ext cx="1117600" cy="1330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41" name="Line 33"/>
          <p:cNvSpPr>
            <a:spLocks noChangeShapeType="1"/>
          </p:cNvSpPr>
          <p:nvPr/>
        </p:nvSpPr>
        <p:spPr bwMode="auto">
          <a:xfrm flipH="1">
            <a:off x="3821113" y="3438525"/>
            <a:ext cx="1781175" cy="1300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42" name="Line 34"/>
          <p:cNvSpPr>
            <a:spLocks noChangeShapeType="1"/>
          </p:cNvSpPr>
          <p:nvPr/>
        </p:nvSpPr>
        <p:spPr bwMode="auto">
          <a:xfrm flipH="1">
            <a:off x="3878263" y="3751263"/>
            <a:ext cx="2486025" cy="1049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43" name="Line 35"/>
          <p:cNvSpPr>
            <a:spLocks noChangeShapeType="1"/>
          </p:cNvSpPr>
          <p:nvPr/>
        </p:nvSpPr>
        <p:spPr bwMode="auto">
          <a:xfrm flipH="1" flipV="1">
            <a:off x="3924300" y="4976813"/>
            <a:ext cx="3024188" cy="90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44" name="Line 36"/>
          <p:cNvSpPr>
            <a:spLocks noChangeShapeType="1"/>
          </p:cNvSpPr>
          <p:nvPr/>
        </p:nvSpPr>
        <p:spPr bwMode="auto">
          <a:xfrm flipH="1" flipV="1">
            <a:off x="3868738" y="5151438"/>
            <a:ext cx="2527300" cy="995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45" name="Line 37"/>
          <p:cNvSpPr>
            <a:spLocks noChangeShapeType="1"/>
          </p:cNvSpPr>
          <p:nvPr/>
        </p:nvSpPr>
        <p:spPr bwMode="auto">
          <a:xfrm flipH="1" flipV="1">
            <a:off x="3748088" y="5327650"/>
            <a:ext cx="985837" cy="12461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46" name="Line 38"/>
          <p:cNvSpPr>
            <a:spLocks noChangeShapeType="1"/>
          </p:cNvSpPr>
          <p:nvPr/>
        </p:nvSpPr>
        <p:spPr bwMode="auto">
          <a:xfrm flipH="1" flipV="1">
            <a:off x="3625850" y="5367338"/>
            <a:ext cx="250825" cy="1146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47" name="Line 39"/>
          <p:cNvSpPr>
            <a:spLocks noChangeShapeType="1"/>
          </p:cNvSpPr>
          <p:nvPr/>
        </p:nvSpPr>
        <p:spPr bwMode="auto">
          <a:xfrm flipH="1">
            <a:off x="3560763" y="3462338"/>
            <a:ext cx="300037" cy="11541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48" name="Line 40"/>
          <p:cNvSpPr>
            <a:spLocks noChangeShapeType="1"/>
          </p:cNvSpPr>
          <p:nvPr/>
        </p:nvSpPr>
        <p:spPr bwMode="auto">
          <a:xfrm flipH="1">
            <a:off x="3919538" y="4338638"/>
            <a:ext cx="2786062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49" name="Line 41"/>
          <p:cNvSpPr>
            <a:spLocks noChangeShapeType="1"/>
          </p:cNvSpPr>
          <p:nvPr/>
        </p:nvSpPr>
        <p:spPr bwMode="auto">
          <a:xfrm flipH="1" flipV="1">
            <a:off x="3903663" y="5062538"/>
            <a:ext cx="2727325" cy="593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50" name="Line 42"/>
          <p:cNvSpPr>
            <a:spLocks noChangeShapeType="1"/>
          </p:cNvSpPr>
          <p:nvPr/>
        </p:nvSpPr>
        <p:spPr bwMode="auto">
          <a:xfrm flipH="1" flipV="1">
            <a:off x="3813175" y="5235575"/>
            <a:ext cx="1922463" cy="1311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51" name="Rectangle 43"/>
          <p:cNvSpPr>
            <a:spLocks noChangeArrowheads="1"/>
          </p:cNvSpPr>
          <p:nvPr/>
        </p:nvSpPr>
        <p:spPr bwMode="auto">
          <a:xfrm>
            <a:off x="1052513" y="3948113"/>
            <a:ext cx="5135562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52" name="Freeform 44"/>
          <p:cNvSpPr>
            <a:spLocks/>
          </p:cNvSpPr>
          <p:nvPr/>
        </p:nvSpPr>
        <p:spPr bwMode="auto">
          <a:xfrm>
            <a:off x="3422650" y="4449763"/>
            <a:ext cx="3883025" cy="1011237"/>
          </a:xfrm>
          <a:custGeom>
            <a:avLst/>
            <a:gdLst/>
            <a:ahLst/>
            <a:cxnLst>
              <a:cxn ang="0">
                <a:pos x="0" y="345"/>
              </a:cxn>
              <a:cxn ang="0">
                <a:pos x="2446" y="0"/>
              </a:cxn>
              <a:cxn ang="0">
                <a:pos x="2444" y="637"/>
              </a:cxn>
              <a:cxn ang="0">
                <a:pos x="0" y="345"/>
              </a:cxn>
            </a:cxnLst>
            <a:rect l="0" t="0" r="r" b="b"/>
            <a:pathLst>
              <a:path w="2446" h="637">
                <a:moveTo>
                  <a:pt x="0" y="345"/>
                </a:moveTo>
                <a:lnTo>
                  <a:pt x="2446" y="0"/>
                </a:lnTo>
                <a:lnTo>
                  <a:pt x="2444" y="637"/>
                </a:lnTo>
                <a:lnTo>
                  <a:pt x="0" y="345"/>
                </a:lnTo>
                <a:close/>
              </a:path>
            </a:pathLst>
          </a:custGeom>
          <a:solidFill>
            <a:schemeClr val="accent2">
              <a:alpha val="10001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453" name="Rectangle 45"/>
          <p:cNvSpPr>
            <a:spLocks noChangeArrowheads="1"/>
          </p:cNvSpPr>
          <p:nvPr/>
        </p:nvSpPr>
        <p:spPr bwMode="auto">
          <a:xfrm>
            <a:off x="3205163" y="4581525"/>
            <a:ext cx="363537" cy="7477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54" name="Rectangle 46"/>
          <p:cNvSpPr>
            <a:spLocks noChangeArrowheads="1"/>
          </p:cNvSpPr>
          <p:nvPr/>
        </p:nvSpPr>
        <p:spPr bwMode="auto">
          <a:xfrm>
            <a:off x="3430588" y="4845050"/>
            <a:ext cx="914400" cy="260350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417888" y="3346450"/>
            <a:ext cx="3530600" cy="3275013"/>
            <a:chOff x="2153" y="2108"/>
            <a:chExt cx="2224" cy="2063"/>
          </a:xfrm>
        </p:grpSpPr>
        <p:sp>
          <p:nvSpPr>
            <p:cNvPr id="18435" name="Oval 3"/>
            <p:cNvSpPr>
              <a:spLocks noChangeArrowheads="1"/>
            </p:cNvSpPr>
            <p:nvPr/>
          </p:nvSpPr>
          <p:spPr bwMode="auto">
            <a:xfrm>
              <a:off x="2153" y="3077"/>
              <a:ext cx="126" cy="12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6" name="Line 4"/>
            <p:cNvSpPr>
              <a:spLocks noChangeShapeType="1"/>
            </p:cNvSpPr>
            <p:nvPr/>
          </p:nvSpPr>
          <p:spPr bwMode="auto">
            <a:xfrm flipH="1">
              <a:off x="2313" y="2160"/>
              <a:ext cx="394" cy="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37" name="Line 5"/>
            <p:cNvSpPr>
              <a:spLocks noChangeShapeType="1"/>
            </p:cNvSpPr>
            <p:nvPr/>
          </p:nvSpPr>
          <p:spPr bwMode="auto">
            <a:xfrm flipH="1">
              <a:off x="2359" y="2108"/>
              <a:ext cx="704" cy="8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38" name="Line 6"/>
            <p:cNvSpPr>
              <a:spLocks noChangeShapeType="1"/>
            </p:cNvSpPr>
            <p:nvPr/>
          </p:nvSpPr>
          <p:spPr bwMode="auto">
            <a:xfrm flipH="1">
              <a:off x="2407" y="2166"/>
              <a:ext cx="1122" cy="8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39" name="Line 7"/>
            <p:cNvSpPr>
              <a:spLocks noChangeShapeType="1"/>
            </p:cNvSpPr>
            <p:nvPr/>
          </p:nvSpPr>
          <p:spPr bwMode="auto">
            <a:xfrm flipH="1">
              <a:off x="2443" y="2363"/>
              <a:ext cx="1566" cy="6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40" name="Line 8"/>
            <p:cNvSpPr>
              <a:spLocks noChangeShapeType="1"/>
            </p:cNvSpPr>
            <p:nvPr/>
          </p:nvSpPr>
          <p:spPr bwMode="auto">
            <a:xfrm flipH="1" flipV="1">
              <a:off x="2472" y="3135"/>
              <a:ext cx="1905" cy="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41" name="Line 9"/>
            <p:cNvSpPr>
              <a:spLocks noChangeShapeType="1"/>
            </p:cNvSpPr>
            <p:nvPr/>
          </p:nvSpPr>
          <p:spPr bwMode="auto">
            <a:xfrm flipH="1" flipV="1">
              <a:off x="2437" y="3245"/>
              <a:ext cx="1592" cy="6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42" name="Line 10"/>
            <p:cNvSpPr>
              <a:spLocks noChangeShapeType="1"/>
            </p:cNvSpPr>
            <p:nvPr/>
          </p:nvSpPr>
          <p:spPr bwMode="auto">
            <a:xfrm flipH="1" flipV="1">
              <a:off x="2361" y="3356"/>
              <a:ext cx="621" cy="78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43" name="Line 11"/>
            <p:cNvSpPr>
              <a:spLocks noChangeShapeType="1"/>
            </p:cNvSpPr>
            <p:nvPr/>
          </p:nvSpPr>
          <p:spPr bwMode="auto">
            <a:xfrm flipH="1" flipV="1">
              <a:off x="2284" y="3381"/>
              <a:ext cx="158" cy="7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44" name="Line 12"/>
            <p:cNvSpPr>
              <a:spLocks noChangeShapeType="1"/>
            </p:cNvSpPr>
            <p:nvPr/>
          </p:nvSpPr>
          <p:spPr bwMode="auto">
            <a:xfrm flipH="1">
              <a:off x="2243" y="2181"/>
              <a:ext cx="189" cy="7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45" name="Line 13"/>
            <p:cNvSpPr>
              <a:spLocks noChangeShapeType="1"/>
            </p:cNvSpPr>
            <p:nvPr/>
          </p:nvSpPr>
          <p:spPr bwMode="auto">
            <a:xfrm flipH="1">
              <a:off x="2469" y="2733"/>
              <a:ext cx="1755" cy="3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46" name="Line 14"/>
            <p:cNvSpPr>
              <a:spLocks noChangeShapeType="1"/>
            </p:cNvSpPr>
            <p:nvPr/>
          </p:nvSpPr>
          <p:spPr bwMode="auto">
            <a:xfrm flipH="1" flipV="1">
              <a:off x="2459" y="3189"/>
              <a:ext cx="1718" cy="3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47" name="Line 15"/>
            <p:cNvSpPr>
              <a:spLocks noChangeShapeType="1"/>
            </p:cNvSpPr>
            <p:nvPr/>
          </p:nvSpPr>
          <p:spPr bwMode="auto">
            <a:xfrm flipH="1" flipV="1">
              <a:off x="2402" y="3298"/>
              <a:ext cx="1211" cy="8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48" name="Line 16"/>
            <p:cNvSpPr>
              <a:spLocks noChangeShapeType="1"/>
            </p:cNvSpPr>
            <p:nvPr/>
          </p:nvSpPr>
          <p:spPr bwMode="auto">
            <a:xfrm rot="315558" flipH="1">
              <a:off x="2370" y="2195"/>
              <a:ext cx="394" cy="76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49" name="Line 17"/>
            <p:cNvSpPr>
              <a:spLocks noChangeShapeType="1"/>
            </p:cNvSpPr>
            <p:nvPr/>
          </p:nvSpPr>
          <p:spPr bwMode="auto">
            <a:xfrm rot="315558" flipH="1">
              <a:off x="2417" y="2161"/>
              <a:ext cx="704" cy="83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50" name="Line 18"/>
            <p:cNvSpPr>
              <a:spLocks noChangeShapeType="1"/>
            </p:cNvSpPr>
            <p:nvPr/>
          </p:nvSpPr>
          <p:spPr bwMode="auto">
            <a:xfrm rot="315558" flipH="1">
              <a:off x="2459" y="2243"/>
              <a:ext cx="1122" cy="8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51" name="Line 19"/>
            <p:cNvSpPr>
              <a:spLocks noChangeShapeType="1"/>
            </p:cNvSpPr>
            <p:nvPr/>
          </p:nvSpPr>
          <p:spPr bwMode="auto">
            <a:xfrm rot="315558" flipH="1">
              <a:off x="2483" y="2463"/>
              <a:ext cx="1566" cy="6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Line 20"/>
            <p:cNvSpPr>
              <a:spLocks noChangeShapeType="1"/>
            </p:cNvSpPr>
            <p:nvPr/>
          </p:nvSpPr>
          <p:spPr bwMode="auto">
            <a:xfrm rot="315558" flipH="1" flipV="1">
              <a:off x="2469" y="3239"/>
              <a:ext cx="1655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53" name="Line 21"/>
            <p:cNvSpPr>
              <a:spLocks noChangeShapeType="1"/>
            </p:cNvSpPr>
            <p:nvPr/>
          </p:nvSpPr>
          <p:spPr bwMode="auto">
            <a:xfrm rot="315558" flipH="1" flipV="1">
              <a:off x="2398" y="3342"/>
              <a:ext cx="1592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54" name="Line 22"/>
            <p:cNvSpPr>
              <a:spLocks noChangeShapeType="1"/>
            </p:cNvSpPr>
            <p:nvPr/>
          </p:nvSpPr>
          <p:spPr bwMode="auto">
            <a:xfrm rot="315558" flipH="1" flipV="1">
              <a:off x="2293" y="3394"/>
              <a:ext cx="482" cy="7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55" name="Line 23"/>
            <p:cNvSpPr>
              <a:spLocks noChangeShapeType="1"/>
            </p:cNvSpPr>
            <p:nvPr/>
          </p:nvSpPr>
          <p:spPr bwMode="auto">
            <a:xfrm rot="315558" flipH="1" flipV="1">
              <a:off x="2210" y="3395"/>
              <a:ext cx="124" cy="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56" name="Line 24"/>
            <p:cNvSpPr>
              <a:spLocks noChangeShapeType="1"/>
            </p:cNvSpPr>
            <p:nvPr/>
          </p:nvSpPr>
          <p:spPr bwMode="auto">
            <a:xfrm rot="315558" flipH="1">
              <a:off x="2315" y="2200"/>
              <a:ext cx="189" cy="7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57" name="Line 25"/>
            <p:cNvSpPr>
              <a:spLocks noChangeShapeType="1"/>
            </p:cNvSpPr>
            <p:nvPr/>
          </p:nvSpPr>
          <p:spPr bwMode="auto">
            <a:xfrm rot="315558" flipH="1">
              <a:off x="2487" y="2880"/>
              <a:ext cx="1669" cy="30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58" name="Line 26"/>
            <p:cNvSpPr>
              <a:spLocks noChangeShapeType="1"/>
            </p:cNvSpPr>
            <p:nvPr/>
          </p:nvSpPr>
          <p:spPr bwMode="auto">
            <a:xfrm rot="315558" flipH="1" flipV="1">
              <a:off x="2436" y="3294"/>
              <a:ext cx="1718" cy="3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59" name="Line 27"/>
            <p:cNvSpPr>
              <a:spLocks noChangeShapeType="1"/>
            </p:cNvSpPr>
            <p:nvPr/>
          </p:nvSpPr>
          <p:spPr bwMode="auto">
            <a:xfrm rot="315558" flipH="1" flipV="1">
              <a:off x="2356" y="3362"/>
              <a:ext cx="978" cy="7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60" name="Rectangle 28"/>
          <p:cNvSpPr>
            <a:spLocks noGrp="1" noChangeArrowheads="1"/>
          </p:cNvSpPr>
          <p:nvPr>
            <p:ph type="title"/>
          </p:nvPr>
        </p:nvSpPr>
        <p:spPr>
          <a:xfrm>
            <a:off x="457200" y="298450"/>
            <a:ext cx="8229600" cy="617538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/>
              <a:t>Browser is a Camera</a:t>
            </a:r>
          </a:p>
        </p:txBody>
      </p:sp>
      <p:sp>
        <p:nvSpPr>
          <p:cNvPr id="18462" name="Rectangle 30"/>
          <p:cNvSpPr>
            <a:spLocks noGrp="1" noChangeArrowheads="1"/>
          </p:cNvSpPr>
          <p:nvPr>
            <p:ph idx="1"/>
          </p:nvPr>
        </p:nvSpPr>
        <p:spPr>
          <a:xfrm>
            <a:off x="369888" y="2062163"/>
            <a:ext cx="8229600" cy="4551362"/>
          </a:xfrm>
          <a:noFill/>
          <a:ln/>
        </p:spPr>
        <p:txBody>
          <a:bodyPr/>
          <a:lstStyle/>
          <a:p>
            <a:r>
              <a:rPr lang="en-US" sz="3600" dirty="0"/>
              <a:t>Gigapixel Image == Slice of </a:t>
            </a:r>
            <a:r>
              <a:rPr lang="en-US" sz="3600" dirty="0" err="1"/>
              <a:t>Lightfield</a:t>
            </a:r>
            <a:endParaRPr lang="en-US" sz="3600" dirty="0"/>
          </a:p>
          <a:p>
            <a:r>
              <a:rPr lang="en-US" sz="3600" dirty="0"/>
              <a:t>Viewer == Camera</a:t>
            </a:r>
          </a:p>
          <a:p>
            <a:pPr lvl="1"/>
            <a:r>
              <a:rPr lang="en-US" sz="3200" dirty="0"/>
              <a:t>Point It</a:t>
            </a:r>
          </a:p>
          <a:p>
            <a:pPr lvl="1"/>
            <a:r>
              <a:rPr lang="en-US" sz="3200" dirty="0"/>
              <a:t>Zoom out</a:t>
            </a:r>
          </a:p>
        </p:txBody>
      </p:sp>
      <p:pic>
        <p:nvPicPr>
          <p:cNvPr id="18461" name="Picture 4" descr="tease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862013"/>
            <a:ext cx="51133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3" name="Line 31"/>
          <p:cNvSpPr>
            <a:spLocks noChangeShapeType="1"/>
          </p:cNvSpPr>
          <p:nvPr/>
        </p:nvSpPr>
        <p:spPr bwMode="auto">
          <a:xfrm flipH="1">
            <a:off x="3671888" y="3429000"/>
            <a:ext cx="625475" cy="1216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64" name="Line 32"/>
          <p:cNvSpPr>
            <a:spLocks noChangeShapeType="1"/>
          </p:cNvSpPr>
          <p:nvPr/>
        </p:nvSpPr>
        <p:spPr bwMode="auto">
          <a:xfrm flipH="1">
            <a:off x="3744913" y="3346450"/>
            <a:ext cx="1117600" cy="1330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65" name="Line 33"/>
          <p:cNvSpPr>
            <a:spLocks noChangeShapeType="1"/>
          </p:cNvSpPr>
          <p:nvPr/>
        </p:nvSpPr>
        <p:spPr bwMode="auto">
          <a:xfrm flipH="1">
            <a:off x="3821113" y="3438525"/>
            <a:ext cx="1781175" cy="1300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H="1">
            <a:off x="3878263" y="3751263"/>
            <a:ext cx="2486025" cy="1049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 flipH="1" flipV="1">
            <a:off x="3924300" y="4976813"/>
            <a:ext cx="3024188" cy="90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 flipH="1" flipV="1">
            <a:off x="3868738" y="5151438"/>
            <a:ext cx="2527300" cy="995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H="1" flipV="1">
            <a:off x="3748088" y="5327650"/>
            <a:ext cx="985837" cy="12461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 flipH="1" flipV="1">
            <a:off x="3625850" y="5367338"/>
            <a:ext cx="250825" cy="1146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 flipH="1">
            <a:off x="3560763" y="3462338"/>
            <a:ext cx="300037" cy="11541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 flipH="1">
            <a:off x="3919538" y="4338638"/>
            <a:ext cx="2786062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 flipH="1" flipV="1">
            <a:off x="3903663" y="5062538"/>
            <a:ext cx="2727325" cy="593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74" name="Line 42"/>
          <p:cNvSpPr>
            <a:spLocks noChangeShapeType="1"/>
          </p:cNvSpPr>
          <p:nvPr/>
        </p:nvSpPr>
        <p:spPr bwMode="auto">
          <a:xfrm flipH="1" flipV="1">
            <a:off x="3813175" y="5235575"/>
            <a:ext cx="1922463" cy="1311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75" name="Rectangle 43"/>
          <p:cNvSpPr>
            <a:spLocks noChangeArrowheads="1"/>
          </p:cNvSpPr>
          <p:nvPr/>
        </p:nvSpPr>
        <p:spPr bwMode="auto">
          <a:xfrm>
            <a:off x="1052513" y="3948113"/>
            <a:ext cx="5135562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3205163" y="2933700"/>
            <a:ext cx="2244725" cy="3633788"/>
            <a:chOff x="2019" y="1848"/>
            <a:chExt cx="1414" cy="2289"/>
          </a:xfrm>
        </p:grpSpPr>
        <p:sp>
          <p:nvSpPr>
            <p:cNvPr id="18476" name="Freeform 44"/>
            <p:cNvSpPr>
              <a:spLocks/>
            </p:cNvSpPr>
            <p:nvPr/>
          </p:nvSpPr>
          <p:spPr bwMode="auto">
            <a:xfrm>
              <a:off x="2210" y="1848"/>
              <a:ext cx="1223" cy="2289"/>
            </a:xfrm>
            <a:custGeom>
              <a:avLst/>
              <a:gdLst/>
              <a:ahLst/>
              <a:cxnLst>
                <a:cxn ang="0">
                  <a:pos x="0" y="757"/>
                </a:cxn>
                <a:cxn ang="0">
                  <a:pos x="1783" y="0"/>
                </a:cxn>
                <a:cxn ang="0">
                  <a:pos x="1783" y="1333"/>
                </a:cxn>
                <a:cxn ang="0">
                  <a:pos x="0" y="757"/>
                </a:cxn>
              </a:cxnLst>
              <a:rect l="0" t="0" r="r" b="b"/>
              <a:pathLst>
                <a:path w="1783" h="1333">
                  <a:moveTo>
                    <a:pt x="0" y="757"/>
                  </a:moveTo>
                  <a:lnTo>
                    <a:pt x="1783" y="0"/>
                  </a:lnTo>
                  <a:lnTo>
                    <a:pt x="1783" y="1333"/>
                  </a:lnTo>
                  <a:lnTo>
                    <a:pt x="0" y="757"/>
                  </a:lnTo>
                  <a:close/>
                </a:path>
              </a:pathLst>
            </a:custGeom>
            <a:solidFill>
              <a:schemeClr val="accent2">
                <a:alpha val="1000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477" name="Rectangle 45"/>
            <p:cNvSpPr>
              <a:spLocks noChangeArrowheads="1"/>
            </p:cNvSpPr>
            <p:nvPr/>
          </p:nvSpPr>
          <p:spPr bwMode="auto">
            <a:xfrm>
              <a:off x="2019" y="2886"/>
              <a:ext cx="229" cy="471"/>
            </a:xfrm>
            <a:prstGeom prst="rect">
              <a:avLst/>
            </a:prstGeom>
            <a:solidFill>
              <a:srgbClr val="9933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78" name="Rectangle 46"/>
          <p:cNvSpPr>
            <a:spLocks noChangeArrowheads="1"/>
          </p:cNvSpPr>
          <p:nvPr/>
        </p:nvSpPr>
        <p:spPr bwMode="auto">
          <a:xfrm>
            <a:off x="3430588" y="4845050"/>
            <a:ext cx="209550" cy="260350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1052513" y="3857625"/>
            <a:ext cx="5224462" cy="2116138"/>
            <a:chOff x="663" y="2430"/>
            <a:chExt cx="3291" cy="1333"/>
          </a:xfrm>
        </p:grpSpPr>
        <p:sp>
          <p:nvSpPr>
            <p:cNvPr id="18481" name="Rectangle 49"/>
            <p:cNvSpPr>
              <a:spLocks noChangeArrowheads="1"/>
            </p:cNvSpPr>
            <p:nvPr/>
          </p:nvSpPr>
          <p:spPr bwMode="auto">
            <a:xfrm>
              <a:off x="663" y="2487"/>
              <a:ext cx="3235" cy="1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50"/>
            <p:cNvGrpSpPr>
              <a:grpSpLocks/>
            </p:cNvGrpSpPr>
            <p:nvPr/>
          </p:nvGrpSpPr>
          <p:grpSpPr bwMode="auto">
            <a:xfrm>
              <a:off x="2019" y="2430"/>
              <a:ext cx="1935" cy="1264"/>
              <a:chOff x="2019" y="2399"/>
              <a:chExt cx="1935" cy="1333"/>
            </a:xfrm>
          </p:grpSpPr>
          <p:sp>
            <p:nvSpPr>
              <p:cNvPr id="18483" name="Freeform 51"/>
              <p:cNvSpPr>
                <a:spLocks/>
              </p:cNvSpPr>
              <p:nvPr/>
            </p:nvSpPr>
            <p:spPr bwMode="auto">
              <a:xfrm>
                <a:off x="2171" y="2399"/>
                <a:ext cx="1783" cy="1333"/>
              </a:xfrm>
              <a:custGeom>
                <a:avLst/>
                <a:gdLst/>
                <a:ahLst/>
                <a:cxnLst>
                  <a:cxn ang="0">
                    <a:pos x="0" y="757"/>
                  </a:cxn>
                  <a:cxn ang="0">
                    <a:pos x="1783" y="0"/>
                  </a:cxn>
                  <a:cxn ang="0">
                    <a:pos x="1783" y="1333"/>
                  </a:cxn>
                  <a:cxn ang="0">
                    <a:pos x="0" y="757"/>
                  </a:cxn>
                </a:cxnLst>
                <a:rect l="0" t="0" r="r" b="b"/>
                <a:pathLst>
                  <a:path w="1783" h="1333">
                    <a:moveTo>
                      <a:pt x="0" y="757"/>
                    </a:moveTo>
                    <a:lnTo>
                      <a:pt x="1783" y="0"/>
                    </a:lnTo>
                    <a:lnTo>
                      <a:pt x="1783" y="1333"/>
                    </a:lnTo>
                    <a:lnTo>
                      <a:pt x="0" y="757"/>
                    </a:lnTo>
                    <a:close/>
                  </a:path>
                </a:pathLst>
              </a:custGeom>
              <a:solidFill>
                <a:schemeClr val="accent2">
                  <a:alpha val="10001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" name="Group 52"/>
              <p:cNvGrpSpPr>
                <a:grpSpLocks/>
              </p:cNvGrpSpPr>
              <p:nvPr/>
            </p:nvGrpSpPr>
            <p:grpSpPr bwMode="auto">
              <a:xfrm>
                <a:off x="2019" y="2880"/>
                <a:ext cx="355" cy="497"/>
                <a:chOff x="2019" y="2880"/>
                <a:chExt cx="355" cy="497"/>
              </a:xfrm>
            </p:grpSpPr>
            <p:sp>
              <p:nvSpPr>
                <p:cNvPr id="18485" name="Rectangle 53"/>
                <p:cNvSpPr>
                  <a:spLocks noChangeArrowheads="1"/>
                </p:cNvSpPr>
                <p:nvPr/>
              </p:nvSpPr>
              <p:spPr bwMode="auto">
                <a:xfrm>
                  <a:off x="2019" y="2880"/>
                  <a:ext cx="229" cy="497"/>
                </a:xfrm>
                <a:prstGeom prst="rect">
                  <a:avLst/>
                </a:prstGeom>
                <a:solidFill>
                  <a:srgbClr val="9933F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86" name="Rectangle 54"/>
                <p:cNvSpPr>
                  <a:spLocks noChangeArrowheads="1"/>
                </p:cNvSpPr>
                <p:nvPr/>
              </p:nvSpPr>
              <p:spPr bwMode="auto">
                <a:xfrm>
                  <a:off x="2161" y="3055"/>
                  <a:ext cx="213" cy="173"/>
                </a:xfrm>
                <a:prstGeom prst="rect">
                  <a:avLst/>
                </a:prstGeom>
                <a:solidFill>
                  <a:srgbClr val="9933F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rc 2"/>
          <p:cNvSpPr>
            <a:spLocks/>
          </p:cNvSpPr>
          <p:nvPr/>
        </p:nvSpPr>
        <p:spPr bwMode="auto">
          <a:xfrm rot="13625121">
            <a:off x="2941638" y="4692650"/>
            <a:ext cx="522287" cy="506413"/>
          </a:xfrm>
          <a:custGeom>
            <a:avLst/>
            <a:gdLst>
              <a:gd name="G0" fmla="+- 633 0 0"/>
              <a:gd name="G1" fmla="+- 21600 0 0"/>
              <a:gd name="G2" fmla="+- 21600 0 0"/>
              <a:gd name="T0" fmla="*/ 0 w 22233"/>
              <a:gd name="T1" fmla="*/ 9 h 21600"/>
              <a:gd name="T2" fmla="*/ 22233 w 22233"/>
              <a:gd name="T3" fmla="*/ 21600 h 21600"/>
              <a:gd name="T4" fmla="*/ 633 w 2223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33" h="21600" fill="none" extrusionOk="0">
                <a:moveTo>
                  <a:pt x="0" y="9"/>
                </a:moveTo>
                <a:cubicBezTo>
                  <a:pt x="210" y="3"/>
                  <a:pt x="421" y="-1"/>
                  <a:pt x="633" y="0"/>
                </a:cubicBezTo>
                <a:cubicBezTo>
                  <a:pt x="12562" y="0"/>
                  <a:pt x="22233" y="9670"/>
                  <a:pt x="22233" y="21600"/>
                </a:cubicBezTo>
              </a:path>
              <a:path w="22233" h="21600" stroke="0" extrusionOk="0">
                <a:moveTo>
                  <a:pt x="0" y="9"/>
                </a:moveTo>
                <a:cubicBezTo>
                  <a:pt x="210" y="3"/>
                  <a:pt x="421" y="-1"/>
                  <a:pt x="633" y="0"/>
                </a:cubicBezTo>
                <a:cubicBezTo>
                  <a:pt x="12562" y="0"/>
                  <a:pt x="22233" y="9670"/>
                  <a:pt x="22233" y="21600"/>
                </a:cubicBezTo>
                <a:lnTo>
                  <a:pt x="633" y="21600"/>
                </a:lnTo>
                <a:close/>
              </a:path>
            </a:pathLst>
          </a:custGeom>
          <a:solidFill>
            <a:srgbClr val="9933FF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417888" y="3346450"/>
            <a:ext cx="3530600" cy="3275013"/>
            <a:chOff x="2153" y="2108"/>
            <a:chExt cx="2224" cy="2063"/>
          </a:xfrm>
        </p:grpSpPr>
        <p:sp>
          <p:nvSpPr>
            <p:cNvPr id="19460" name="Oval 4"/>
            <p:cNvSpPr>
              <a:spLocks noChangeArrowheads="1"/>
            </p:cNvSpPr>
            <p:nvPr/>
          </p:nvSpPr>
          <p:spPr bwMode="auto">
            <a:xfrm>
              <a:off x="2153" y="3077"/>
              <a:ext cx="126" cy="12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61" name="Line 5"/>
            <p:cNvSpPr>
              <a:spLocks noChangeShapeType="1"/>
            </p:cNvSpPr>
            <p:nvPr/>
          </p:nvSpPr>
          <p:spPr bwMode="auto">
            <a:xfrm flipH="1">
              <a:off x="2313" y="2160"/>
              <a:ext cx="394" cy="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 flipH="1">
              <a:off x="2359" y="2108"/>
              <a:ext cx="704" cy="8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3" name="Line 7"/>
            <p:cNvSpPr>
              <a:spLocks noChangeShapeType="1"/>
            </p:cNvSpPr>
            <p:nvPr/>
          </p:nvSpPr>
          <p:spPr bwMode="auto">
            <a:xfrm flipH="1">
              <a:off x="2407" y="2166"/>
              <a:ext cx="1122" cy="8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H="1">
              <a:off x="2443" y="2363"/>
              <a:ext cx="1566" cy="6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5" name="Line 9"/>
            <p:cNvSpPr>
              <a:spLocks noChangeShapeType="1"/>
            </p:cNvSpPr>
            <p:nvPr/>
          </p:nvSpPr>
          <p:spPr bwMode="auto">
            <a:xfrm flipH="1" flipV="1">
              <a:off x="2472" y="3135"/>
              <a:ext cx="1905" cy="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6" name="Line 10"/>
            <p:cNvSpPr>
              <a:spLocks noChangeShapeType="1"/>
            </p:cNvSpPr>
            <p:nvPr/>
          </p:nvSpPr>
          <p:spPr bwMode="auto">
            <a:xfrm flipH="1" flipV="1">
              <a:off x="2437" y="3245"/>
              <a:ext cx="1592" cy="6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7" name="Line 11"/>
            <p:cNvSpPr>
              <a:spLocks noChangeShapeType="1"/>
            </p:cNvSpPr>
            <p:nvPr/>
          </p:nvSpPr>
          <p:spPr bwMode="auto">
            <a:xfrm flipH="1" flipV="1">
              <a:off x="2361" y="3356"/>
              <a:ext cx="621" cy="78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8" name="Line 12"/>
            <p:cNvSpPr>
              <a:spLocks noChangeShapeType="1"/>
            </p:cNvSpPr>
            <p:nvPr/>
          </p:nvSpPr>
          <p:spPr bwMode="auto">
            <a:xfrm flipH="1" flipV="1">
              <a:off x="2284" y="3381"/>
              <a:ext cx="158" cy="7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69" name="Line 13"/>
            <p:cNvSpPr>
              <a:spLocks noChangeShapeType="1"/>
            </p:cNvSpPr>
            <p:nvPr/>
          </p:nvSpPr>
          <p:spPr bwMode="auto">
            <a:xfrm flipH="1">
              <a:off x="2243" y="2181"/>
              <a:ext cx="189" cy="7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70" name="Line 14"/>
            <p:cNvSpPr>
              <a:spLocks noChangeShapeType="1"/>
            </p:cNvSpPr>
            <p:nvPr/>
          </p:nvSpPr>
          <p:spPr bwMode="auto">
            <a:xfrm flipH="1">
              <a:off x="2469" y="2733"/>
              <a:ext cx="1755" cy="3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71" name="Line 15"/>
            <p:cNvSpPr>
              <a:spLocks noChangeShapeType="1"/>
            </p:cNvSpPr>
            <p:nvPr/>
          </p:nvSpPr>
          <p:spPr bwMode="auto">
            <a:xfrm flipH="1" flipV="1">
              <a:off x="2459" y="3189"/>
              <a:ext cx="1718" cy="3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16"/>
            <p:cNvSpPr>
              <a:spLocks noChangeShapeType="1"/>
            </p:cNvSpPr>
            <p:nvPr/>
          </p:nvSpPr>
          <p:spPr bwMode="auto">
            <a:xfrm flipH="1" flipV="1">
              <a:off x="2402" y="3298"/>
              <a:ext cx="1211" cy="8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17"/>
            <p:cNvSpPr>
              <a:spLocks noChangeShapeType="1"/>
            </p:cNvSpPr>
            <p:nvPr/>
          </p:nvSpPr>
          <p:spPr bwMode="auto">
            <a:xfrm rot="315558" flipH="1">
              <a:off x="2370" y="2195"/>
              <a:ext cx="394" cy="76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18"/>
            <p:cNvSpPr>
              <a:spLocks noChangeShapeType="1"/>
            </p:cNvSpPr>
            <p:nvPr/>
          </p:nvSpPr>
          <p:spPr bwMode="auto">
            <a:xfrm rot="315558" flipH="1">
              <a:off x="2417" y="2161"/>
              <a:ext cx="704" cy="83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75" name="Line 19"/>
            <p:cNvSpPr>
              <a:spLocks noChangeShapeType="1"/>
            </p:cNvSpPr>
            <p:nvPr/>
          </p:nvSpPr>
          <p:spPr bwMode="auto">
            <a:xfrm rot="315558" flipH="1">
              <a:off x="2459" y="2243"/>
              <a:ext cx="1122" cy="8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76" name="Line 20"/>
            <p:cNvSpPr>
              <a:spLocks noChangeShapeType="1"/>
            </p:cNvSpPr>
            <p:nvPr/>
          </p:nvSpPr>
          <p:spPr bwMode="auto">
            <a:xfrm rot="315558" flipH="1">
              <a:off x="2483" y="2463"/>
              <a:ext cx="1566" cy="6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77" name="Line 21"/>
            <p:cNvSpPr>
              <a:spLocks noChangeShapeType="1"/>
            </p:cNvSpPr>
            <p:nvPr/>
          </p:nvSpPr>
          <p:spPr bwMode="auto">
            <a:xfrm rot="315558" flipH="1" flipV="1">
              <a:off x="2469" y="3239"/>
              <a:ext cx="1655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78" name="Line 22"/>
            <p:cNvSpPr>
              <a:spLocks noChangeShapeType="1"/>
            </p:cNvSpPr>
            <p:nvPr/>
          </p:nvSpPr>
          <p:spPr bwMode="auto">
            <a:xfrm rot="315558" flipH="1" flipV="1">
              <a:off x="2398" y="3342"/>
              <a:ext cx="1592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23"/>
            <p:cNvSpPr>
              <a:spLocks noChangeShapeType="1"/>
            </p:cNvSpPr>
            <p:nvPr/>
          </p:nvSpPr>
          <p:spPr bwMode="auto">
            <a:xfrm rot="315558" flipH="1" flipV="1">
              <a:off x="2293" y="3394"/>
              <a:ext cx="482" cy="7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Line 24"/>
            <p:cNvSpPr>
              <a:spLocks noChangeShapeType="1"/>
            </p:cNvSpPr>
            <p:nvPr/>
          </p:nvSpPr>
          <p:spPr bwMode="auto">
            <a:xfrm rot="315558" flipH="1" flipV="1">
              <a:off x="2210" y="3395"/>
              <a:ext cx="124" cy="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81" name="Line 25"/>
            <p:cNvSpPr>
              <a:spLocks noChangeShapeType="1"/>
            </p:cNvSpPr>
            <p:nvPr/>
          </p:nvSpPr>
          <p:spPr bwMode="auto">
            <a:xfrm rot="315558" flipH="1">
              <a:off x="2315" y="2200"/>
              <a:ext cx="189" cy="7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82" name="Line 26"/>
            <p:cNvSpPr>
              <a:spLocks noChangeShapeType="1"/>
            </p:cNvSpPr>
            <p:nvPr/>
          </p:nvSpPr>
          <p:spPr bwMode="auto">
            <a:xfrm rot="315558" flipH="1">
              <a:off x="2487" y="2880"/>
              <a:ext cx="1669" cy="30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Line 27"/>
            <p:cNvSpPr>
              <a:spLocks noChangeShapeType="1"/>
            </p:cNvSpPr>
            <p:nvPr/>
          </p:nvSpPr>
          <p:spPr bwMode="auto">
            <a:xfrm rot="315558" flipH="1" flipV="1">
              <a:off x="2436" y="3294"/>
              <a:ext cx="1718" cy="3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484" name="Line 28"/>
            <p:cNvSpPr>
              <a:spLocks noChangeShapeType="1"/>
            </p:cNvSpPr>
            <p:nvPr/>
          </p:nvSpPr>
          <p:spPr bwMode="auto">
            <a:xfrm rot="315558" flipH="1" flipV="1">
              <a:off x="2356" y="3362"/>
              <a:ext cx="978" cy="7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485" name="Rectangle 29"/>
          <p:cNvSpPr>
            <a:spLocks noGrp="1" noChangeArrowheads="1"/>
          </p:cNvSpPr>
          <p:nvPr>
            <p:ph type="title"/>
          </p:nvPr>
        </p:nvSpPr>
        <p:spPr>
          <a:xfrm>
            <a:off x="457200" y="298450"/>
            <a:ext cx="8229600" cy="617538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/>
              <a:t>Browser is a Camera</a:t>
            </a:r>
          </a:p>
        </p:txBody>
      </p:sp>
      <p:sp>
        <p:nvSpPr>
          <p:cNvPr id="19487" name="Rectangle 31"/>
          <p:cNvSpPr>
            <a:spLocks noGrp="1" noChangeArrowheads="1"/>
          </p:cNvSpPr>
          <p:nvPr>
            <p:ph idx="1"/>
          </p:nvPr>
        </p:nvSpPr>
        <p:spPr>
          <a:xfrm>
            <a:off x="369888" y="2062163"/>
            <a:ext cx="8229600" cy="4551362"/>
          </a:xfrm>
          <a:noFill/>
          <a:ln/>
        </p:spPr>
        <p:txBody>
          <a:bodyPr/>
          <a:lstStyle/>
          <a:p>
            <a:r>
              <a:rPr lang="en-US" sz="3600" dirty="0"/>
              <a:t>Gigapixel Image == Slice of </a:t>
            </a:r>
            <a:r>
              <a:rPr lang="en-US" sz="3600" dirty="0" err="1"/>
              <a:t>Lightfield</a:t>
            </a:r>
            <a:endParaRPr lang="en-US" sz="3600" dirty="0"/>
          </a:p>
          <a:p>
            <a:r>
              <a:rPr lang="en-US" sz="3600" dirty="0"/>
              <a:t>Viewer == Camera</a:t>
            </a:r>
          </a:p>
          <a:p>
            <a:pPr lvl="1"/>
            <a:r>
              <a:rPr lang="en-US" sz="3200" dirty="0"/>
              <a:t>Point It</a:t>
            </a:r>
          </a:p>
          <a:p>
            <a:pPr lvl="1"/>
            <a:r>
              <a:rPr lang="en-US" sz="3200" dirty="0"/>
              <a:t>Zoom in/out</a:t>
            </a:r>
          </a:p>
          <a:p>
            <a:pPr lvl="1"/>
            <a:r>
              <a:rPr lang="en-US" sz="3200" dirty="0"/>
              <a:t>Warp Film</a:t>
            </a:r>
          </a:p>
          <a:p>
            <a:pPr lvl="1"/>
            <a:endParaRPr lang="en-US" sz="3200" dirty="0"/>
          </a:p>
        </p:txBody>
      </p:sp>
      <p:pic>
        <p:nvPicPr>
          <p:cNvPr id="19486" name="Picture 4" descr="tease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862013"/>
            <a:ext cx="51133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88" name="Line 32"/>
          <p:cNvSpPr>
            <a:spLocks noChangeShapeType="1"/>
          </p:cNvSpPr>
          <p:nvPr/>
        </p:nvSpPr>
        <p:spPr bwMode="auto">
          <a:xfrm flipH="1">
            <a:off x="3671888" y="3429000"/>
            <a:ext cx="625475" cy="1216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89" name="Line 33"/>
          <p:cNvSpPr>
            <a:spLocks noChangeShapeType="1"/>
          </p:cNvSpPr>
          <p:nvPr/>
        </p:nvSpPr>
        <p:spPr bwMode="auto">
          <a:xfrm flipH="1">
            <a:off x="3744913" y="3346450"/>
            <a:ext cx="1117600" cy="1330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90" name="Line 34"/>
          <p:cNvSpPr>
            <a:spLocks noChangeShapeType="1"/>
          </p:cNvSpPr>
          <p:nvPr/>
        </p:nvSpPr>
        <p:spPr bwMode="auto">
          <a:xfrm flipH="1">
            <a:off x="3821113" y="3438525"/>
            <a:ext cx="1781175" cy="1300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91" name="Line 35"/>
          <p:cNvSpPr>
            <a:spLocks noChangeShapeType="1"/>
          </p:cNvSpPr>
          <p:nvPr/>
        </p:nvSpPr>
        <p:spPr bwMode="auto">
          <a:xfrm flipH="1">
            <a:off x="3878263" y="3751263"/>
            <a:ext cx="2486025" cy="1049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92" name="Line 36"/>
          <p:cNvSpPr>
            <a:spLocks noChangeShapeType="1"/>
          </p:cNvSpPr>
          <p:nvPr/>
        </p:nvSpPr>
        <p:spPr bwMode="auto">
          <a:xfrm flipH="1" flipV="1">
            <a:off x="3924300" y="4976813"/>
            <a:ext cx="3024188" cy="90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93" name="Line 37"/>
          <p:cNvSpPr>
            <a:spLocks noChangeShapeType="1"/>
          </p:cNvSpPr>
          <p:nvPr/>
        </p:nvSpPr>
        <p:spPr bwMode="auto">
          <a:xfrm flipH="1" flipV="1">
            <a:off x="3868738" y="5151438"/>
            <a:ext cx="2527300" cy="995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94" name="Line 38"/>
          <p:cNvSpPr>
            <a:spLocks noChangeShapeType="1"/>
          </p:cNvSpPr>
          <p:nvPr/>
        </p:nvSpPr>
        <p:spPr bwMode="auto">
          <a:xfrm flipH="1" flipV="1">
            <a:off x="3748088" y="5327650"/>
            <a:ext cx="985837" cy="12461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 flipH="1" flipV="1">
            <a:off x="3625850" y="5367338"/>
            <a:ext cx="250825" cy="1146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>
            <a:off x="3560763" y="3462338"/>
            <a:ext cx="300037" cy="11541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 flipH="1">
            <a:off x="3919538" y="4338638"/>
            <a:ext cx="2786062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H="1" flipV="1">
            <a:off x="3903663" y="5062538"/>
            <a:ext cx="2727325" cy="593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 flipH="1" flipV="1">
            <a:off x="3813175" y="5235575"/>
            <a:ext cx="1922463" cy="1311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00" name="Rectangle 44"/>
          <p:cNvSpPr>
            <a:spLocks noChangeArrowheads="1"/>
          </p:cNvSpPr>
          <p:nvPr/>
        </p:nvSpPr>
        <p:spPr bwMode="auto">
          <a:xfrm>
            <a:off x="1052513" y="3948113"/>
            <a:ext cx="5135562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501" name="Freeform 45"/>
          <p:cNvSpPr>
            <a:spLocks/>
          </p:cNvSpPr>
          <p:nvPr/>
        </p:nvSpPr>
        <p:spPr bwMode="auto">
          <a:xfrm>
            <a:off x="3508375" y="2933700"/>
            <a:ext cx="2592388" cy="3633788"/>
          </a:xfrm>
          <a:custGeom>
            <a:avLst/>
            <a:gdLst/>
            <a:ahLst/>
            <a:cxnLst>
              <a:cxn ang="0">
                <a:pos x="0" y="1300"/>
              </a:cxn>
              <a:cxn ang="0">
                <a:pos x="1223" y="0"/>
              </a:cxn>
              <a:cxn ang="0">
                <a:pos x="1396" y="235"/>
              </a:cxn>
              <a:cxn ang="0">
                <a:pos x="1514" y="503"/>
              </a:cxn>
              <a:cxn ang="0">
                <a:pos x="1601" y="764"/>
              </a:cxn>
              <a:cxn ang="0">
                <a:pos x="1633" y="1071"/>
              </a:cxn>
              <a:cxn ang="0">
                <a:pos x="1617" y="1387"/>
              </a:cxn>
              <a:cxn ang="0">
                <a:pos x="1570" y="1640"/>
              </a:cxn>
              <a:cxn ang="0">
                <a:pos x="1475" y="1876"/>
              </a:cxn>
              <a:cxn ang="0">
                <a:pos x="1364" y="2081"/>
              </a:cxn>
              <a:cxn ang="0">
                <a:pos x="1223" y="2289"/>
              </a:cxn>
              <a:cxn ang="0">
                <a:pos x="0" y="1300"/>
              </a:cxn>
            </a:cxnLst>
            <a:rect l="0" t="0" r="r" b="b"/>
            <a:pathLst>
              <a:path w="1633" h="2289">
                <a:moveTo>
                  <a:pt x="0" y="1300"/>
                </a:moveTo>
                <a:lnTo>
                  <a:pt x="1223" y="0"/>
                </a:lnTo>
                <a:lnTo>
                  <a:pt x="1396" y="235"/>
                </a:lnTo>
                <a:lnTo>
                  <a:pt x="1514" y="503"/>
                </a:lnTo>
                <a:lnTo>
                  <a:pt x="1601" y="764"/>
                </a:lnTo>
                <a:lnTo>
                  <a:pt x="1633" y="1071"/>
                </a:lnTo>
                <a:lnTo>
                  <a:pt x="1617" y="1387"/>
                </a:lnTo>
                <a:lnTo>
                  <a:pt x="1570" y="1640"/>
                </a:lnTo>
                <a:lnTo>
                  <a:pt x="1475" y="1876"/>
                </a:lnTo>
                <a:lnTo>
                  <a:pt x="1364" y="2081"/>
                </a:lnTo>
                <a:lnTo>
                  <a:pt x="1223" y="2289"/>
                </a:lnTo>
                <a:lnTo>
                  <a:pt x="0" y="1300"/>
                </a:lnTo>
                <a:close/>
              </a:path>
            </a:pathLst>
          </a:custGeom>
          <a:solidFill>
            <a:schemeClr val="accent2">
              <a:alpha val="10001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02" name="Rectangle 46"/>
          <p:cNvSpPr>
            <a:spLocks noChangeArrowheads="1"/>
          </p:cNvSpPr>
          <p:nvPr/>
        </p:nvSpPr>
        <p:spPr bwMode="auto">
          <a:xfrm>
            <a:off x="3205163" y="4581525"/>
            <a:ext cx="363537" cy="7477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503" name="Rectangle 47"/>
          <p:cNvSpPr>
            <a:spLocks noChangeArrowheads="1"/>
          </p:cNvSpPr>
          <p:nvPr/>
        </p:nvSpPr>
        <p:spPr bwMode="auto">
          <a:xfrm>
            <a:off x="3430588" y="4845050"/>
            <a:ext cx="209550" cy="260350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rc 2"/>
          <p:cNvSpPr>
            <a:spLocks/>
          </p:cNvSpPr>
          <p:nvPr/>
        </p:nvSpPr>
        <p:spPr bwMode="auto">
          <a:xfrm rot="13625121">
            <a:off x="2941638" y="4692650"/>
            <a:ext cx="522287" cy="506413"/>
          </a:xfrm>
          <a:custGeom>
            <a:avLst/>
            <a:gdLst>
              <a:gd name="G0" fmla="+- 633 0 0"/>
              <a:gd name="G1" fmla="+- 21600 0 0"/>
              <a:gd name="G2" fmla="+- 21600 0 0"/>
              <a:gd name="T0" fmla="*/ 0 w 22233"/>
              <a:gd name="T1" fmla="*/ 9 h 21600"/>
              <a:gd name="T2" fmla="*/ 22233 w 22233"/>
              <a:gd name="T3" fmla="*/ 21600 h 21600"/>
              <a:gd name="T4" fmla="*/ 633 w 2223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233" h="21600" fill="none" extrusionOk="0">
                <a:moveTo>
                  <a:pt x="0" y="9"/>
                </a:moveTo>
                <a:cubicBezTo>
                  <a:pt x="210" y="3"/>
                  <a:pt x="421" y="-1"/>
                  <a:pt x="633" y="0"/>
                </a:cubicBezTo>
                <a:cubicBezTo>
                  <a:pt x="12562" y="0"/>
                  <a:pt x="22233" y="9670"/>
                  <a:pt x="22233" y="21600"/>
                </a:cubicBezTo>
              </a:path>
              <a:path w="22233" h="21600" stroke="0" extrusionOk="0">
                <a:moveTo>
                  <a:pt x="0" y="9"/>
                </a:moveTo>
                <a:cubicBezTo>
                  <a:pt x="210" y="3"/>
                  <a:pt x="421" y="-1"/>
                  <a:pt x="633" y="0"/>
                </a:cubicBezTo>
                <a:cubicBezTo>
                  <a:pt x="12562" y="0"/>
                  <a:pt x="22233" y="9670"/>
                  <a:pt x="22233" y="21600"/>
                </a:cubicBezTo>
                <a:lnTo>
                  <a:pt x="633" y="21600"/>
                </a:lnTo>
                <a:close/>
              </a:path>
            </a:pathLst>
          </a:custGeom>
          <a:solidFill>
            <a:srgbClr val="9933FF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417888" y="3346450"/>
            <a:ext cx="3530600" cy="3275013"/>
            <a:chOff x="2153" y="2108"/>
            <a:chExt cx="2224" cy="2063"/>
          </a:xfrm>
        </p:grpSpPr>
        <p:sp>
          <p:nvSpPr>
            <p:cNvPr id="20484" name="Oval 4"/>
            <p:cNvSpPr>
              <a:spLocks noChangeArrowheads="1"/>
            </p:cNvSpPr>
            <p:nvPr/>
          </p:nvSpPr>
          <p:spPr bwMode="auto">
            <a:xfrm>
              <a:off x="2153" y="3077"/>
              <a:ext cx="126" cy="12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5" name="Line 5"/>
            <p:cNvSpPr>
              <a:spLocks noChangeShapeType="1"/>
            </p:cNvSpPr>
            <p:nvPr/>
          </p:nvSpPr>
          <p:spPr bwMode="auto">
            <a:xfrm flipH="1">
              <a:off x="2313" y="2160"/>
              <a:ext cx="394" cy="7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86" name="Line 6"/>
            <p:cNvSpPr>
              <a:spLocks noChangeShapeType="1"/>
            </p:cNvSpPr>
            <p:nvPr/>
          </p:nvSpPr>
          <p:spPr bwMode="auto">
            <a:xfrm flipH="1">
              <a:off x="2359" y="2108"/>
              <a:ext cx="704" cy="8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 flipH="1">
              <a:off x="2407" y="2166"/>
              <a:ext cx="1122" cy="8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Line 8"/>
            <p:cNvSpPr>
              <a:spLocks noChangeShapeType="1"/>
            </p:cNvSpPr>
            <p:nvPr/>
          </p:nvSpPr>
          <p:spPr bwMode="auto">
            <a:xfrm flipH="1">
              <a:off x="2443" y="2363"/>
              <a:ext cx="1566" cy="6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89" name="Line 9"/>
            <p:cNvSpPr>
              <a:spLocks noChangeShapeType="1"/>
            </p:cNvSpPr>
            <p:nvPr/>
          </p:nvSpPr>
          <p:spPr bwMode="auto">
            <a:xfrm flipH="1" flipV="1">
              <a:off x="2472" y="3135"/>
              <a:ext cx="1905" cy="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90" name="Line 10"/>
            <p:cNvSpPr>
              <a:spLocks noChangeShapeType="1"/>
            </p:cNvSpPr>
            <p:nvPr/>
          </p:nvSpPr>
          <p:spPr bwMode="auto">
            <a:xfrm flipH="1" flipV="1">
              <a:off x="2437" y="3245"/>
              <a:ext cx="1592" cy="6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91" name="Line 11"/>
            <p:cNvSpPr>
              <a:spLocks noChangeShapeType="1"/>
            </p:cNvSpPr>
            <p:nvPr/>
          </p:nvSpPr>
          <p:spPr bwMode="auto">
            <a:xfrm flipH="1" flipV="1">
              <a:off x="2361" y="3356"/>
              <a:ext cx="621" cy="78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92" name="Line 12"/>
            <p:cNvSpPr>
              <a:spLocks noChangeShapeType="1"/>
            </p:cNvSpPr>
            <p:nvPr/>
          </p:nvSpPr>
          <p:spPr bwMode="auto">
            <a:xfrm flipH="1" flipV="1">
              <a:off x="2284" y="3381"/>
              <a:ext cx="158" cy="7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93" name="Line 13"/>
            <p:cNvSpPr>
              <a:spLocks noChangeShapeType="1"/>
            </p:cNvSpPr>
            <p:nvPr/>
          </p:nvSpPr>
          <p:spPr bwMode="auto">
            <a:xfrm flipH="1">
              <a:off x="2243" y="2181"/>
              <a:ext cx="189" cy="727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94" name="Line 14"/>
            <p:cNvSpPr>
              <a:spLocks noChangeShapeType="1"/>
            </p:cNvSpPr>
            <p:nvPr/>
          </p:nvSpPr>
          <p:spPr bwMode="auto">
            <a:xfrm flipH="1">
              <a:off x="2469" y="2733"/>
              <a:ext cx="1755" cy="3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95" name="Line 15"/>
            <p:cNvSpPr>
              <a:spLocks noChangeShapeType="1"/>
            </p:cNvSpPr>
            <p:nvPr/>
          </p:nvSpPr>
          <p:spPr bwMode="auto">
            <a:xfrm flipH="1" flipV="1">
              <a:off x="2459" y="3189"/>
              <a:ext cx="1718" cy="37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96" name="Line 16"/>
            <p:cNvSpPr>
              <a:spLocks noChangeShapeType="1"/>
            </p:cNvSpPr>
            <p:nvPr/>
          </p:nvSpPr>
          <p:spPr bwMode="auto">
            <a:xfrm flipH="1" flipV="1">
              <a:off x="2402" y="3298"/>
              <a:ext cx="1211" cy="8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97" name="Line 17"/>
            <p:cNvSpPr>
              <a:spLocks noChangeShapeType="1"/>
            </p:cNvSpPr>
            <p:nvPr/>
          </p:nvSpPr>
          <p:spPr bwMode="auto">
            <a:xfrm rot="315558" flipH="1">
              <a:off x="2370" y="2195"/>
              <a:ext cx="394" cy="76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98" name="Line 18"/>
            <p:cNvSpPr>
              <a:spLocks noChangeShapeType="1"/>
            </p:cNvSpPr>
            <p:nvPr/>
          </p:nvSpPr>
          <p:spPr bwMode="auto">
            <a:xfrm rot="315558" flipH="1">
              <a:off x="2417" y="2161"/>
              <a:ext cx="704" cy="83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499" name="Line 19"/>
            <p:cNvSpPr>
              <a:spLocks noChangeShapeType="1"/>
            </p:cNvSpPr>
            <p:nvPr/>
          </p:nvSpPr>
          <p:spPr bwMode="auto">
            <a:xfrm rot="315558" flipH="1">
              <a:off x="2459" y="2243"/>
              <a:ext cx="1122" cy="8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00" name="Line 20"/>
            <p:cNvSpPr>
              <a:spLocks noChangeShapeType="1"/>
            </p:cNvSpPr>
            <p:nvPr/>
          </p:nvSpPr>
          <p:spPr bwMode="auto">
            <a:xfrm rot="315558" flipH="1">
              <a:off x="2483" y="2463"/>
              <a:ext cx="1566" cy="6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01" name="Line 21"/>
            <p:cNvSpPr>
              <a:spLocks noChangeShapeType="1"/>
            </p:cNvSpPr>
            <p:nvPr/>
          </p:nvSpPr>
          <p:spPr bwMode="auto">
            <a:xfrm rot="315558" flipH="1" flipV="1">
              <a:off x="2469" y="3239"/>
              <a:ext cx="1655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02" name="Line 22"/>
            <p:cNvSpPr>
              <a:spLocks noChangeShapeType="1"/>
            </p:cNvSpPr>
            <p:nvPr/>
          </p:nvSpPr>
          <p:spPr bwMode="auto">
            <a:xfrm rot="315558" flipH="1" flipV="1">
              <a:off x="2398" y="3342"/>
              <a:ext cx="1592" cy="62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03" name="Line 23"/>
            <p:cNvSpPr>
              <a:spLocks noChangeShapeType="1"/>
            </p:cNvSpPr>
            <p:nvPr/>
          </p:nvSpPr>
          <p:spPr bwMode="auto">
            <a:xfrm rot="315558" flipH="1" flipV="1">
              <a:off x="2293" y="3394"/>
              <a:ext cx="482" cy="7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04" name="Line 24"/>
            <p:cNvSpPr>
              <a:spLocks noChangeShapeType="1"/>
            </p:cNvSpPr>
            <p:nvPr/>
          </p:nvSpPr>
          <p:spPr bwMode="auto">
            <a:xfrm rot="315558" flipH="1" flipV="1">
              <a:off x="2210" y="3395"/>
              <a:ext cx="124" cy="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05" name="Line 25"/>
            <p:cNvSpPr>
              <a:spLocks noChangeShapeType="1"/>
            </p:cNvSpPr>
            <p:nvPr/>
          </p:nvSpPr>
          <p:spPr bwMode="auto">
            <a:xfrm rot="315558" flipH="1">
              <a:off x="2315" y="2200"/>
              <a:ext cx="189" cy="7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06" name="Line 26"/>
            <p:cNvSpPr>
              <a:spLocks noChangeShapeType="1"/>
            </p:cNvSpPr>
            <p:nvPr/>
          </p:nvSpPr>
          <p:spPr bwMode="auto">
            <a:xfrm rot="315558" flipH="1">
              <a:off x="2487" y="2880"/>
              <a:ext cx="1669" cy="307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07" name="Line 27"/>
            <p:cNvSpPr>
              <a:spLocks noChangeShapeType="1"/>
            </p:cNvSpPr>
            <p:nvPr/>
          </p:nvSpPr>
          <p:spPr bwMode="auto">
            <a:xfrm rot="315558" flipH="1" flipV="1">
              <a:off x="2436" y="3294"/>
              <a:ext cx="1718" cy="3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508" name="Line 28"/>
            <p:cNvSpPr>
              <a:spLocks noChangeShapeType="1"/>
            </p:cNvSpPr>
            <p:nvPr/>
          </p:nvSpPr>
          <p:spPr bwMode="auto">
            <a:xfrm rot="315558" flipH="1" flipV="1">
              <a:off x="2356" y="3362"/>
              <a:ext cx="978" cy="7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09" name="Rectangle 29"/>
          <p:cNvSpPr>
            <a:spLocks noGrp="1" noChangeArrowheads="1"/>
          </p:cNvSpPr>
          <p:nvPr>
            <p:ph type="title"/>
          </p:nvPr>
        </p:nvSpPr>
        <p:spPr>
          <a:xfrm>
            <a:off x="457200" y="298450"/>
            <a:ext cx="8229600" cy="617538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/>
              <a:t>Browser is a Camera</a:t>
            </a:r>
          </a:p>
        </p:txBody>
      </p:sp>
      <p:sp>
        <p:nvSpPr>
          <p:cNvPr id="20511" name="Rectangle 31"/>
          <p:cNvSpPr>
            <a:spLocks noGrp="1" noChangeArrowheads="1"/>
          </p:cNvSpPr>
          <p:nvPr>
            <p:ph idx="1"/>
          </p:nvPr>
        </p:nvSpPr>
        <p:spPr>
          <a:xfrm>
            <a:off x="369888" y="2062163"/>
            <a:ext cx="8229600" cy="4551362"/>
          </a:xfrm>
          <a:noFill/>
          <a:ln/>
        </p:spPr>
        <p:txBody>
          <a:bodyPr/>
          <a:lstStyle/>
          <a:p>
            <a:r>
              <a:rPr lang="en-US" sz="3600" dirty="0"/>
              <a:t>Gigapixel Image == Slice of </a:t>
            </a:r>
            <a:r>
              <a:rPr lang="en-US" sz="3600" dirty="0" err="1"/>
              <a:t>Lightfield</a:t>
            </a:r>
            <a:endParaRPr lang="en-US" sz="3600" dirty="0"/>
          </a:p>
          <a:p>
            <a:r>
              <a:rPr lang="en-US" sz="3600" dirty="0"/>
              <a:t>Viewer == Camera</a:t>
            </a:r>
          </a:p>
          <a:p>
            <a:pPr lvl="1"/>
            <a:r>
              <a:rPr lang="en-US" sz="3200" dirty="0"/>
              <a:t>Point It</a:t>
            </a:r>
          </a:p>
          <a:p>
            <a:pPr lvl="1"/>
            <a:r>
              <a:rPr lang="en-US" sz="3200" dirty="0"/>
              <a:t>Zoom in/out</a:t>
            </a:r>
          </a:p>
          <a:p>
            <a:pPr lvl="1"/>
            <a:r>
              <a:rPr lang="en-US" sz="3200" dirty="0"/>
              <a:t>Warp Film</a:t>
            </a:r>
          </a:p>
          <a:p>
            <a:pPr lvl="1"/>
            <a:r>
              <a:rPr lang="en-US" sz="3200" dirty="0"/>
              <a:t>Change </a:t>
            </a:r>
          </a:p>
          <a:p>
            <a:pPr lvl="1">
              <a:buFontTx/>
              <a:buNone/>
            </a:pPr>
            <a:r>
              <a:rPr lang="en-US" sz="3200" dirty="0"/>
              <a:t>  Exposure</a:t>
            </a:r>
          </a:p>
        </p:txBody>
      </p:sp>
      <p:pic>
        <p:nvPicPr>
          <p:cNvPr id="20510" name="Picture 4" descr="tease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862013"/>
            <a:ext cx="51133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2" name="Line 32"/>
          <p:cNvSpPr>
            <a:spLocks noChangeShapeType="1"/>
          </p:cNvSpPr>
          <p:nvPr/>
        </p:nvSpPr>
        <p:spPr bwMode="auto">
          <a:xfrm flipH="1">
            <a:off x="3671888" y="3429000"/>
            <a:ext cx="625475" cy="1216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13" name="Line 33"/>
          <p:cNvSpPr>
            <a:spLocks noChangeShapeType="1"/>
          </p:cNvSpPr>
          <p:nvPr/>
        </p:nvSpPr>
        <p:spPr bwMode="auto">
          <a:xfrm flipH="1">
            <a:off x="3744913" y="3346450"/>
            <a:ext cx="1117600" cy="1330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14" name="Line 34"/>
          <p:cNvSpPr>
            <a:spLocks noChangeShapeType="1"/>
          </p:cNvSpPr>
          <p:nvPr/>
        </p:nvSpPr>
        <p:spPr bwMode="auto">
          <a:xfrm flipH="1">
            <a:off x="3821113" y="3438525"/>
            <a:ext cx="1781175" cy="1300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15" name="Line 35"/>
          <p:cNvSpPr>
            <a:spLocks noChangeShapeType="1"/>
          </p:cNvSpPr>
          <p:nvPr/>
        </p:nvSpPr>
        <p:spPr bwMode="auto">
          <a:xfrm flipH="1">
            <a:off x="3878263" y="3751263"/>
            <a:ext cx="2486025" cy="1049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16" name="Line 36"/>
          <p:cNvSpPr>
            <a:spLocks noChangeShapeType="1"/>
          </p:cNvSpPr>
          <p:nvPr/>
        </p:nvSpPr>
        <p:spPr bwMode="auto">
          <a:xfrm flipH="1" flipV="1">
            <a:off x="3924300" y="4976813"/>
            <a:ext cx="3024188" cy="904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17" name="Line 37"/>
          <p:cNvSpPr>
            <a:spLocks noChangeShapeType="1"/>
          </p:cNvSpPr>
          <p:nvPr/>
        </p:nvSpPr>
        <p:spPr bwMode="auto">
          <a:xfrm flipH="1" flipV="1">
            <a:off x="3868738" y="5151438"/>
            <a:ext cx="2527300" cy="995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18" name="Line 38"/>
          <p:cNvSpPr>
            <a:spLocks noChangeShapeType="1"/>
          </p:cNvSpPr>
          <p:nvPr/>
        </p:nvSpPr>
        <p:spPr bwMode="auto">
          <a:xfrm flipH="1" flipV="1">
            <a:off x="3748088" y="5327650"/>
            <a:ext cx="985837" cy="12461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19" name="Line 39"/>
          <p:cNvSpPr>
            <a:spLocks noChangeShapeType="1"/>
          </p:cNvSpPr>
          <p:nvPr/>
        </p:nvSpPr>
        <p:spPr bwMode="auto">
          <a:xfrm flipH="1" flipV="1">
            <a:off x="3625850" y="5367338"/>
            <a:ext cx="250825" cy="1146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20" name="Line 40"/>
          <p:cNvSpPr>
            <a:spLocks noChangeShapeType="1"/>
          </p:cNvSpPr>
          <p:nvPr/>
        </p:nvSpPr>
        <p:spPr bwMode="auto">
          <a:xfrm flipH="1">
            <a:off x="3560763" y="3462338"/>
            <a:ext cx="300037" cy="11541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21" name="Line 41"/>
          <p:cNvSpPr>
            <a:spLocks noChangeShapeType="1"/>
          </p:cNvSpPr>
          <p:nvPr/>
        </p:nvSpPr>
        <p:spPr bwMode="auto">
          <a:xfrm flipH="1">
            <a:off x="3919538" y="4338638"/>
            <a:ext cx="2786062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22" name="Line 42"/>
          <p:cNvSpPr>
            <a:spLocks noChangeShapeType="1"/>
          </p:cNvSpPr>
          <p:nvPr/>
        </p:nvSpPr>
        <p:spPr bwMode="auto">
          <a:xfrm flipH="1" flipV="1">
            <a:off x="3903663" y="5062538"/>
            <a:ext cx="2727325" cy="5937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23" name="Line 43"/>
          <p:cNvSpPr>
            <a:spLocks noChangeShapeType="1"/>
          </p:cNvSpPr>
          <p:nvPr/>
        </p:nvSpPr>
        <p:spPr bwMode="auto">
          <a:xfrm flipH="1" flipV="1">
            <a:off x="3813175" y="5235575"/>
            <a:ext cx="1922463" cy="1311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24" name="Rectangle 44"/>
          <p:cNvSpPr>
            <a:spLocks noChangeArrowheads="1"/>
          </p:cNvSpPr>
          <p:nvPr/>
        </p:nvSpPr>
        <p:spPr bwMode="auto">
          <a:xfrm>
            <a:off x="1052513" y="3948113"/>
            <a:ext cx="5135562" cy="202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25" name="Freeform 45"/>
          <p:cNvSpPr>
            <a:spLocks/>
          </p:cNvSpPr>
          <p:nvPr/>
        </p:nvSpPr>
        <p:spPr bwMode="auto">
          <a:xfrm>
            <a:off x="3508375" y="2933700"/>
            <a:ext cx="2592388" cy="3633788"/>
          </a:xfrm>
          <a:custGeom>
            <a:avLst/>
            <a:gdLst/>
            <a:ahLst/>
            <a:cxnLst>
              <a:cxn ang="0">
                <a:pos x="0" y="1300"/>
              </a:cxn>
              <a:cxn ang="0">
                <a:pos x="1223" y="0"/>
              </a:cxn>
              <a:cxn ang="0">
                <a:pos x="1396" y="235"/>
              </a:cxn>
              <a:cxn ang="0">
                <a:pos x="1514" y="503"/>
              </a:cxn>
              <a:cxn ang="0">
                <a:pos x="1601" y="764"/>
              </a:cxn>
              <a:cxn ang="0">
                <a:pos x="1633" y="1071"/>
              </a:cxn>
              <a:cxn ang="0">
                <a:pos x="1617" y="1387"/>
              </a:cxn>
              <a:cxn ang="0">
                <a:pos x="1570" y="1640"/>
              </a:cxn>
              <a:cxn ang="0">
                <a:pos x="1475" y="1876"/>
              </a:cxn>
              <a:cxn ang="0">
                <a:pos x="1364" y="2081"/>
              </a:cxn>
              <a:cxn ang="0">
                <a:pos x="1223" y="2289"/>
              </a:cxn>
              <a:cxn ang="0">
                <a:pos x="0" y="1300"/>
              </a:cxn>
            </a:cxnLst>
            <a:rect l="0" t="0" r="r" b="b"/>
            <a:pathLst>
              <a:path w="1633" h="2289">
                <a:moveTo>
                  <a:pt x="0" y="1300"/>
                </a:moveTo>
                <a:lnTo>
                  <a:pt x="1223" y="0"/>
                </a:lnTo>
                <a:lnTo>
                  <a:pt x="1396" y="235"/>
                </a:lnTo>
                <a:lnTo>
                  <a:pt x="1514" y="503"/>
                </a:lnTo>
                <a:lnTo>
                  <a:pt x="1601" y="764"/>
                </a:lnTo>
                <a:lnTo>
                  <a:pt x="1633" y="1071"/>
                </a:lnTo>
                <a:lnTo>
                  <a:pt x="1617" y="1387"/>
                </a:lnTo>
                <a:lnTo>
                  <a:pt x="1570" y="1640"/>
                </a:lnTo>
                <a:lnTo>
                  <a:pt x="1475" y="1876"/>
                </a:lnTo>
                <a:lnTo>
                  <a:pt x="1364" y="2081"/>
                </a:lnTo>
                <a:lnTo>
                  <a:pt x="1223" y="2289"/>
                </a:lnTo>
                <a:lnTo>
                  <a:pt x="0" y="130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59000"/>
                </a:schemeClr>
              </a:gs>
              <a:gs pos="100000">
                <a:schemeClr val="accent2">
                  <a:gamma/>
                  <a:shade val="46275"/>
                  <a:invGamma/>
                  <a:alpha val="59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526" name="Rectangle 46"/>
          <p:cNvSpPr>
            <a:spLocks noChangeArrowheads="1"/>
          </p:cNvSpPr>
          <p:nvPr/>
        </p:nvSpPr>
        <p:spPr bwMode="auto">
          <a:xfrm>
            <a:off x="3205163" y="4581525"/>
            <a:ext cx="363537" cy="747713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27" name="Rectangle 47"/>
          <p:cNvSpPr>
            <a:spLocks noChangeArrowheads="1"/>
          </p:cNvSpPr>
          <p:nvPr/>
        </p:nvSpPr>
        <p:spPr bwMode="auto">
          <a:xfrm>
            <a:off x="3430588" y="4845050"/>
            <a:ext cx="209550" cy="260350"/>
          </a:xfrm>
          <a:prstGeom prst="rect">
            <a:avLst/>
          </a:prstGeom>
          <a:solidFill>
            <a:srgbClr val="9933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WHO AM I_okeke2</Template>
  <TotalTime>3101</TotalTime>
  <Words>684</Words>
  <Application>Microsoft Office PowerPoint</Application>
  <PresentationFormat>On-screen Show (4:3)</PresentationFormat>
  <Paragraphs>196</Paragraphs>
  <Slides>43</Slides>
  <Notes>2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Perspective</vt:lpstr>
      <vt:lpstr>High Definition Image Capture and Viewing with Gigapixel  </vt:lpstr>
      <vt:lpstr>PowerPoint Presentation</vt:lpstr>
      <vt:lpstr>Browser is a Camera</vt:lpstr>
      <vt:lpstr>Browser is a Camera</vt:lpstr>
      <vt:lpstr>Browser is a Camera</vt:lpstr>
      <vt:lpstr>Browser is a Camera</vt:lpstr>
      <vt:lpstr>Browser is a Camera</vt:lpstr>
      <vt:lpstr>Browser is a Camera</vt:lpstr>
      <vt:lpstr>Browser is a Camera</vt:lpstr>
      <vt:lpstr>PowerPoint Presentation</vt:lpstr>
      <vt:lpstr>BIG</vt:lpstr>
      <vt:lpstr>BIG</vt:lpstr>
      <vt:lpstr>Wide</vt:lpstr>
      <vt:lpstr>Deep</vt:lpstr>
      <vt:lpstr>Related Work</vt:lpstr>
      <vt:lpstr>Capturing and Viewing Gigapixel Images</vt:lpstr>
      <vt:lpstr>Capture</vt:lpstr>
      <vt:lpstr>Capturing Gigapixel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Radiometric Alignment</vt:lpstr>
      <vt:lpstr>Radiometric Alignment</vt:lpstr>
      <vt:lpstr>Radiometric Alignment</vt:lpstr>
      <vt:lpstr>Radiometric Alignment</vt:lpstr>
      <vt:lpstr>Radiometric Alignment</vt:lpstr>
      <vt:lpstr>Solution Upsampling</vt:lpstr>
      <vt:lpstr>Capturing Gigapixel Images</vt:lpstr>
      <vt:lpstr>Tile Pyramid</vt:lpstr>
      <vt:lpstr>Viewer</vt:lpstr>
      <vt:lpstr>Perspective Projection</vt:lpstr>
      <vt:lpstr>Cylindrical Projection</vt:lpstr>
      <vt:lpstr>Spherical Projection</vt:lpstr>
      <vt:lpstr>Perspective vs. Cylindrical/Spherical</vt:lpstr>
      <vt:lpstr>Dynamic Tone Mapping</vt:lpstr>
      <vt:lpstr>Dynamic Tone Mapping</vt:lpstr>
      <vt:lpstr>PowerPoint Presentation</vt:lpstr>
      <vt:lpstr>Future Work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Viewer</dc:title>
  <dc:creator>Johannes Kopf</dc:creator>
  <cp:lastModifiedBy>okeke1</cp:lastModifiedBy>
  <cp:revision>114</cp:revision>
  <dcterms:created xsi:type="dcterms:W3CDTF">2006-08-16T00:00:00Z</dcterms:created>
  <dcterms:modified xsi:type="dcterms:W3CDTF">2017-05-16T00:46:26Z</dcterms:modified>
</cp:coreProperties>
</file>